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rels" ContentType="application/vnd.openxmlformats-package.relationship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5" r:id="rId3"/>
  </p:sldMasterIdLst>
  <p:notesMasterIdLst>
    <p:notesMasterId r:id="rId5"/>
  </p:notesMasterIdLst>
  <p:handoutMasterIdLst>
    <p:handoutMasterId r:id="rId15"/>
  </p:handoutMasterIdLst>
  <p:sldIdLst>
    <p:sldId id="875" r:id="rId4"/>
    <p:sldId id="809" r:id="rId6"/>
    <p:sldId id="812" r:id="rId7"/>
    <p:sldId id="846" r:id="rId8"/>
    <p:sldId id="849" r:id="rId9"/>
    <p:sldId id="813" r:id="rId10"/>
    <p:sldId id="816" r:id="rId11"/>
    <p:sldId id="814" r:id="rId12"/>
    <p:sldId id="764" r:id="rId13"/>
    <p:sldId id="874" r:id="rId14"/>
  </p:sldIdLst>
  <p:sldSz cx="12192000" cy="6858000"/>
  <p:notesSz cx="7103745" cy="10234295"/>
  <p:embeddedFontLst>
    <p:embeddedFont>
      <p:font typeface="Nexa Light" panose="00000300000000000000" pitchFamily="50" charset="0"/>
      <p:bold r:id="rId20"/>
    </p:embeddedFont>
    <p:embeddedFont>
      <p:font typeface="微软雅黑" panose="020B0503020204020204" charset="-122"/>
      <p:regular r:id="rId21"/>
    </p:embeddedFont>
    <p:embeddedFont>
      <p:font typeface="Nexa" panose="00000500000000000000" charset="0"/>
      <p:regular r:id="rId22"/>
      <p:bold r:id="rId23"/>
    </p:embeddedFont>
    <p:embeddedFont>
      <p:font typeface="Nexa Black" panose="00000A00000000000000" charset="0"/>
      <p:bold r:id="rId24"/>
    </p:embeddedFont>
    <p:embeddedFont>
      <p:font typeface="Calibri" panose="020F0502020204030204"/>
      <p:regular r:id="rId25"/>
      <p:bold r:id="rId26"/>
      <p:italic r:id="rId27"/>
      <p:boldItalic r:id="rId28"/>
    </p:embeddedFont>
    <p:embeddedFont>
      <p:font typeface="等线" panose="02010600030101010101" charset="-122"/>
      <p:regular r:id="rId29"/>
    </p:embeddedFont>
    <p:embeddedFont>
      <p:font typeface="等线 Light" panose="02010600030101010101" charset="-122"/>
      <p:regular r:id="rId30"/>
    </p:embeddedFont>
  </p:embeddedFontLst>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34" userDrawn="1">
          <p15:clr>
            <a:srgbClr val="A4A3A4"/>
          </p15:clr>
        </p15:guide>
        <p15:guide id="2" pos="364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0" clrIdx="0"/>
  <p:cmAuthor id="2" name="作者" initials="A" lastIdx="0" clrIdx="1"/>
  <p:cmAuthor id="0" name="User" initials="U" lastIdx="0" clrIdx="0"/>
  <p:cmAuthor id="3" name="曾裕生" initials="曾" lastIdx="0" clrIdx="2"/>
  <p:cmAuthor id="4" name="cclk" initials="c" lastIdx="0" clrIdx="3"/>
  <p:cmAuthor id="5" name="Administrator" initials="A" lastIdx="0" clrIdx="4"/>
  <p:cmAuthor id="6" name="张" initials="张" lastIdx="0" clrIdx="5"/>
  <p:cmAuthor id="7" name="蒙" initials="蒙" lastIdx="0" clrIdx="6"/>
  <p:cmAuthor id="8" name="梁" initials="梁" lastIdx="0" clrIdx="7"/>
  <p:cmAuthor id="9" name="张忠发" initials="Bruce" lastIdx="0" clrIdx="8"/>
  <p:cmAuthor id="10" name="Jerry" initials="J" lastIdx="0" clrIdx="9"/>
  <p:cmAuthor id="11" name="IT00003884" initials="I" lastIdx="0" clrIdx="10"/>
  <p:cmAuthor id="12" name="电脑" initials="电" lastIdx="0" clrIdx="11"/>
  <p:cmAuthor id="15" name="Author" initials="A" lastIdx="0" clrIdx="14"/>
  <p:cmAuthor id="30" name="裴 校" initials="裴" lastIdx="0" clrIdx="34"/>
  <p:cmAuthor id="31" name="李忆" initials="李" lastIdx="0" clrIdx="30"/>
  <p:cmAuthor id="32" name="dong nan" initials="dn" lastIdx="0" clrIdx="35"/>
  <p:cmAuthor id="13" name="未知用户9" initials="未知用户9" lastIdx="0" clrIdx="17"/>
  <p:cmAuthor id="14" name="未知用户10" initials="未知用户10" lastIdx="0" clrIdx="18"/>
  <p:cmAuthor id="16" name="未知用户12" initials="未知用户12" lastIdx="0" clrIdx="20"/>
  <p:cmAuthor id="17" name="未知用户13" initials="未知用户13" lastIdx="0" clrIdx="21"/>
  <p:cmAuthor id="18" name="未知用户14" initials="未知用户14" lastIdx="0" clrIdx="22"/>
  <p:cmAuthor id="19" name="未知用户15" initials="未知用户15" lastIdx="0" clrIdx="23"/>
  <p:cmAuthor id="20" name="未知用户16" initials="未知用户16" lastIdx="0" clrIdx="24"/>
  <p:cmAuthor id="21" name="未知用户17" initials="未知用户17" lastIdx="0" clrIdx="25"/>
  <p:cmAuthor id="22" name="未知用户18" initials="未知用户18" lastIdx="0" clrIdx="26"/>
  <p:cmAuthor id="23" name="未知用户19" initials="未知用户19" lastIdx="0" clrIdx="27"/>
  <p:cmAuthor id="24" name="未知用户20" initials="未知用户20" lastIdx="0" clrIdx="28"/>
  <p:cmAuthor id="25" name="未知用户21" initials="未知用户21" lastIdx="0" clrIdx="29"/>
  <p:cmAuthor id="26" name="未知用户22" initials="未知用户22" lastIdx="0" clrIdx="30"/>
  <p:cmAuthor id="27" name="未知用户23" initials="未知用户23" lastIdx="0" clrIdx="31"/>
  <p:cmAuthor id="28" name="未知用户24" initials="未知用户24" lastIdx="0" clrIdx="32"/>
  <p:cmAuthor id="2000" name="葛帅_QbuqNBfy" initials="authorId_410614512" lastIdx="0" clrIdx="0"/>
  <p:cmAuthor id="2001" name="梁达奇_RFjyyuuu" initials="authorId_617480754" lastIdx="0" clrIdx="0"/>
  <p:cmAuthor id="76" name="Wurui (Ray)" initials="W(" lastIdx="0" clrIdx="25"/>
  <p:cmAuthor id="71" name="bob kang" initials="b" lastIdx="0" clrIdx="15"/>
  <p:cmAuthor id="72" name="彭浩" initials="彭" lastIdx="0" clrIdx="4"/>
  <p:cmAuthor id="73" name="zyrstz" initials="z" lastIdx="0" clrIdx="11"/>
  <p:cmAuthor id="74" name="庞尔慧" initials="庞" lastIdx="0" clrIdx="12"/>
  <p:cmAuthor id="77" name="wum20" initials="w" lastIdx="0" clrIdx="7"/>
  <p:cmAuthor id="78" name="武敏" initials="武" lastIdx="0" clrIdx="8"/>
  <p:cmAuthor id="79" name="ZYSR-XY" initials="Z" lastIdx="0" clrIdx="10"/>
  <p:cmAuthor id="80" name="刘颖" initials="刘" lastIdx="0" clrIdx="0"/>
  <p:cmAuthor id="81" name="Chen, Naikang A." initials="C" lastIdx="0" clrIdx="0"/>
  <p:cmAuthor id="82" name="song song" initials="s" lastIdx="0" clrIdx="0"/>
  <p:cmAuthor id="83" name="曾阿婷" initials="曾" lastIdx="0" clrIdx="16"/>
  <p:cmAuthor id="84" name="yubaoquan" initials="y" lastIdx="0" clrIdx="4"/>
  <p:cmAuthor id="85" name="ting yue" initials="t" lastIdx="0" clrIdx="0"/>
  <p:cmAuthor id="86" name="david bin" initials="d" lastIdx="0" clrIdx="0"/>
  <p:cmAuthor id="87" name="MLOONG" initials="M" lastIdx="0" clrIdx="0"/>
  <p:cmAuthor id="88" name="杨志宇" initials="杨" lastIdx="0" clrIdx="63"/>
  <p:cmAuthor id="89" name="於宝泉" initials="於" lastIdx="0" clrIdx="2"/>
  <p:cmAuthor id="90" name="Liu Dong" initials="L" lastIdx="0" clrIdx="0"/>
  <p:cmAuthor id="91" name="Zhao Jing" initials="Z" lastIdx="0" clrIdx="2"/>
  <p:cmAuthor id="92" name="YANQING BAO" initials="Y" lastIdx="0" clrIdx="0"/>
  <p:cmAuthor id="93" name="朱文超" initials="朱" lastIdx="0" clrIdx="92"/>
  <p:cmAuthor id="33" name="Peter Pan" initials="P" lastIdx="0" clrIdx="0"/>
  <p:cmAuthor id="34" name="Bo Yu" initials="B" lastIdx="0" clrIdx="0"/>
  <p:cmAuthor id="35" name="konglu2012@126.com" initials="k" lastIdx="0" clrIdx="0"/>
  <p:cmAuthor id="36" name="Danling Li" initials="D" lastIdx="0" clrIdx="2"/>
  <p:cmAuthor id="37" name="Xin Wang (IB)" initials="X" lastIdx="0" clrIdx="0"/>
  <p:cmAuthor id="38" name="Lingjing Zheng (IB)" initials="L" lastIdx="0" clrIdx="1"/>
  <p:cmAuthor id="39" name="djz" initials="d" lastIdx="0" clrIdx="0"/>
  <p:cmAuthor id="40" name="Haiyang Wang" initials="H" lastIdx="0" clrIdx="2"/>
  <p:cmAuthor id="41" name="周明" initials="周" lastIdx="0" clrIdx="0"/>
  <p:cmAuthor id="42" name="周逸翰" initials="周" lastIdx="0" clrIdx="3"/>
  <p:cmAuthor id="43" name="王瑶" initials="王" lastIdx="0" clrIdx="0"/>
  <p:cmAuthor id="44" name="Lenovo" initials="L" lastIdx="0" clrIdx="0"/>
  <p:cmAuthor id="45" name="Achim Bauer" initials="A" lastIdx="0" clrIdx="0"/>
  <p:cmAuthor id="46" name="König Philipp" initials="K" lastIdx="0" clrIdx="1"/>
  <p:cmAuthor id="47" name="Eric Qin" initials="E" lastIdx="0" clrIdx="2"/>
  <p:cmAuthor id="48" name="Mia Vida Villanueva" initials="M" lastIdx="0" clrIdx="0"/>
  <p:cmAuthor id="49" name="Guangxu Piao" initials="G" lastIdx="0" clrIdx="0"/>
  <p:cmAuthor id="50" name="冉 Agnes" initials="冉" lastIdx="0" clrIdx="4"/>
  <p:cmAuthor id="51" name=" " initials=" " lastIdx="0" clrIdx="3"/>
  <p:cmAuthor id="52" name="卢曦" initials="卢" lastIdx="0" clrIdx="0"/>
  <p:cmAuthor id="53" name="Roet-Reinking, Nathalie" initials="R" lastIdx="0" clrIdx="0"/>
  <p:cmAuthor id="54" name="张金龙" initials="张" lastIdx="0" clrIdx="0"/>
  <p:cmAuthor id="55" name="祝惠蓉" initials="祝" lastIdx="0" clrIdx="8"/>
  <p:cmAuthor id="56" name="姜珊" initials="姜" lastIdx="0" clrIdx="0"/>
  <p:cmAuthor id="57" name="s x" initials="s" lastIdx="0" clrIdx="0"/>
  <p:cmAuthor id="58" name="郭欣萍" initials="郭" lastIdx="0" clrIdx="3"/>
  <p:cmAuthor id="59" name="何 静" initials="何" lastIdx="0" clrIdx="4"/>
  <p:cmAuthor id="60" name="唐思源" initials="唐" lastIdx="0" clrIdx="0"/>
  <p:cmAuthor id="61" name="Andrzej Kardys" initials="A" lastIdx="0" clrIdx="0"/>
  <p:cmAuthor id="62" name="xm" initials="x" lastIdx="0" clrIdx="0"/>
  <p:cmAuthor id="63" name="Lintian" initials="L" lastIdx="0" clrIdx="0"/>
  <p:cmAuthor id="64" name="zhang fang" initials="z" lastIdx="0" clrIdx="4"/>
  <p:cmAuthor id="65" name="仝德志" initials="仝" lastIdx="0" clrIdx="0"/>
  <p:cmAuthor id="66" name="tang qian" initials="t" lastIdx="0" clrIdx="2"/>
  <p:cmAuthor id="67" name="陈喆" initials="陈" lastIdx="0" clrIdx="1"/>
  <p:cmAuthor id="68" name="ccb" initials="c" lastIdx="0" clrIdx="0"/>
  <p:cmAuthor id="69" name="hj" initials="h" lastIdx="0" clrIdx="2"/>
  <p:cmAuthor id="70" name="IKKI" initials="I" lastIdx="0" clrIdx="0"/>
  <p:cmAuthor id="96" name="ljc" initials="l" lastIdx="0" clrIdx="95"/>
  <p:cmAuthor id="29" name="艾米" initials="艾" lastIdx="0" clrIdx="28"/>
  <p:cmAuthor id="97" name="hzj" initials="h" lastIdx="0" clrIdx="96"/>
  <p:cmAuthor id="98" name="y" initials="y" lastIdx="0" clrIdx="97"/>
  <p:cmAuthor id="99" name="liufutang" initials="l" lastIdx="0" clrIdx="98"/>
  <p:cmAuthor id="100" name="谢斯敏" initials="0" lastIdx="0" clrIdx="99"/>
  <p:cmAuthor id="101" name="dongwc0205" initials="d" lastIdx="0" clrIdx="100"/>
  <p:cmAuthor id="102" name="chenzhao" initials="c" lastIdx="0" clrIdx="101"/>
  <p:cmAuthor id="103" name="未知用户1" initials="未" lastIdx="0" clrIdx="102"/>
  <p:cmAuthor id="104" name="zhenwb" initials="z" lastIdx="0" clrIdx="103"/>
  <p:cmAuthor id="105" name="jariochan" initials="j" lastIdx="0" clrIdx="104"/>
  <p:cmAuthor id="106" name="未知用户6" initials="未" lastIdx="0" clrIdx="105"/>
  <p:cmAuthor id="107" name="余潇迎" initials="余" lastIdx="0" clrIdx="106"/>
  <p:cmAuthor id="108" name="仇怿俊" initials="仇" lastIdx="0" clrIdx="107"/>
  <p:cmAuthor id="109" name="LENOVO" initials="L" lastIdx="0" clrIdx="108"/>
  <p:cmAuthor id="110" name="think" initials="t" lastIdx="0" clrIdx="109"/>
  <p:cmAuthor id="111" name="HST-12" initials="H" lastIdx="0" clrIdx="110"/>
  <p:cmAuthor id="112" name="zhangyu" initials="z" lastIdx="0" clrIdx="111"/>
  <p:cmAuthor id="113" name="10045953" initials="1" lastIdx="0" clrIdx="112"/>
  <p:cmAuthor id="114" name="闫丽娟00014464" initials="闫" lastIdx="0" clrIdx="113"/>
  <p:cmAuthor id="115" name="qiying" initials="q" lastIdx="0" clrIdx="114"/>
  <p:cmAuthor id="116" name="关全全10258021" initials="关全全10258021" lastIdx="0" clrIdx="115"/>
  <p:cmAuthor id="117" name="sy" initials="s" lastIdx="0" clrIdx="116"/>
  <p:cmAuthor id="118" name="赵欣" initials="zx" lastIdx="0" clrIdx="117"/>
  <p:cmAuthor id="119" name="chenyuan" initials="c" lastIdx="0" clrIdx="118"/>
  <p:cmAuthor id="120" name="10054047" initials="1" lastIdx="0" clrIdx="119"/>
  <p:cmAuthor id="121" name="10072453" initials="1" lastIdx="0" clrIdx="120"/>
  <p:cmAuthor id="122" name="李婷婷" initials="李" lastIdx="0" clrIdx="121"/>
  <p:cmAuthor id="123" name="沈霄雷" initials="沈" lastIdx="0" clrIdx="122"/>
  <p:cmAuthor id="124" name="MA YOU" initials="MY" lastIdx="0" clrIdx="123"/>
  <p:cmAuthor id="125" name="韩雨" initials="韩" lastIdx="0" clrIdx="124"/>
  <p:cmAuthor id="126" name="赵天浩" initials="赵" lastIdx="0" clrIdx="125"/>
  <p:cmAuthor id="127" name="黄晓平" initials="黄" lastIdx="0" clrIdx="126"/>
  <p:cmAuthor id="128" name="徐琳00159163" initials="徐琳00159163" lastIdx="0" clrIdx="127"/>
  <p:cmAuthor id="129" name="史晓然_aIZfIbUv" initials="authorId_272298212" lastIdx="0" clrIdx="128"/>
  <p:cmAuthor id="130" name="殷格非" initials="殷" lastIdx="0" clrIdx="129"/>
  <p:cmAuthor id="131" name="群智集" initials="群" lastIdx="0" clrIdx="130"/>
  <p:cmAuthor id="132" name="z r" initials="zr" lastIdx="0" clrIdx="131"/>
  <p:cmAuthor id="133" name="song manyi" initials="sm" lastIdx="0" clrIdx="132"/>
  <p:cmAuthor id="134" name="梁杰" initials="梁" lastIdx="0" clrIdx="133"/>
  <p:cmAuthor id="135" name="石晓利" initials="C" lastIdx="0" clrIdx="134"/>
  <p:cmAuthor id="136" name="梁鹏" initials="u" lastIdx="0" clrIdx="135"/>
  <p:cmAuthor id="137" name="范 斌" initials="范" lastIdx="0" clrIdx="136"/>
  <p:cmAuthor id="138" name="小延魔法师" initials="小" lastIdx="0" clrIdx="137"/>
  <p:cmAuthor id="139" name="hangyang" initials="h" lastIdx="0" clrIdx="138"/>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196ECF"/>
    <a:srgbClr val="000000"/>
    <a:srgbClr val="F8F8F8"/>
    <a:srgbClr val="4472C4"/>
    <a:srgbClr val="326FC8"/>
    <a:srgbClr val="67F6F8"/>
    <a:srgbClr val="56C8E3"/>
    <a:srgbClr val="1EB4F9"/>
    <a:srgbClr val="EBF4FD"/>
    <a:srgbClr val="CFD0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127" d="100"/>
          <a:sy n="127" d="100"/>
        </p:scale>
        <p:origin x="1952" y="184"/>
      </p:cViewPr>
      <p:guideLst>
        <p:guide orient="horz" pos="1934"/>
        <p:guide pos="3644"/>
      </p:guideLst>
    </p:cSldViewPr>
  </p:slideViewPr>
  <p:outlineViewPr>
    <p:cViewPr>
      <p:scale>
        <a:sx n="33" d="100"/>
        <a:sy n="33" d="100"/>
      </p:scale>
      <p:origin x="0" y="0"/>
    </p:cViewPr>
  </p:outlineViewPr>
  <p:notesTextViewPr>
    <p:cViewPr>
      <p:scale>
        <a:sx n="3" d="2"/>
        <a:sy n="3" d="2"/>
      </p:scale>
      <p:origin x="0" y="0"/>
    </p:cViewPr>
  </p:notesTextViewPr>
  <p:notesViewPr>
    <p:cSldViewPr>
      <p:cViewPr>
        <p:scale>
          <a:sx n="1" d="100"/>
          <a:sy n="1" d="100"/>
        </p:scale>
        <p:origin x="0" y="0"/>
      </p:cViewPr>
      <p:guideLst/>
    </p:cSldViewPr>
  </p:notes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gs" Target="tags/tag110.xml"/><Relationship Id="rId33" Type="http://schemas.openxmlformats.org/officeDocument/2006/relationships/customXml" Target="../customXml/item3.xml"/><Relationship Id="rId32" Type="http://schemas.openxmlformats.org/officeDocument/2006/relationships/customXml" Target="../customXml/item2.xml"/><Relationship Id="rId31" Type="http://schemas.openxmlformats.org/officeDocument/2006/relationships/customXml" Target="../customXml/item1.xml"/><Relationship Id="rId30" Type="http://schemas.openxmlformats.org/officeDocument/2006/relationships/font" Target="fonts/font11.fntdata"/><Relationship Id="rId3" Type="http://schemas.openxmlformats.org/officeDocument/2006/relationships/slideMaster" Target="slideMasters/slideMaster2.xml"/><Relationship Id="rId29" Type="http://schemas.openxmlformats.org/officeDocument/2006/relationships/font" Target="fonts/font10.fntdata"/><Relationship Id="rId28" Type="http://schemas.openxmlformats.org/officeDocument/2006/relationships/font" Target="fonts/font9.fntdata"/><Relationship Id="rId27" Type="http://schemas.openxmlformats.org/officeDocument/2006/relationships/font" Target="fonts/font8.fntdata"/><Relationship Id="rId26" Type="http://schemas.openxmlformats.org/officeDocument/2006/relationships/font" Target="fonts/font7.fntdata"/><Relationship Id="rId25" Type="http://schemas.openxmlformats.org/officeDocument/2006/relationships/font" Target="fonts/font6.fntdata"/><Relationship Id="rId24" Type="http://schemas.openxmlformats.org/officeDocument/2006/relationships/font" Target="fonts/font5.fntdata"/><Relationship Id="rId23" Type="http://schemas.openxmlformats.org/officeDocument/2006/relationships/font" Target="fonts/font4.fntdata"/><Relationship Id="rId22" Type="http://schemas.openxmlformats.org/officeDocument/2006/relationships/font" Target="fonts/font3.fntdata"/><Relationship Id="rId21" Type="http://schemas.openxmlformats.org/officeDocument/2006/relationships/font" Target="fonts/font2.fntdata"/><Relationship Id="rId20" Type="http://schemas.openxmlformats.org/officeDocument/2006/relationships/font" Target="fonts/font1.fntdata"/><Relationship Id="rId2" Type="http://schemas.openxmlformats.org/officeDocument/2006/relationships/theme" Target="theme/theme1.xml"/><Relationship Id="rId19" Type="http://schemas.openxmlformats.org/officeDocument/2006/relationships/commentAuthors" Target="commentAuthors.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handoutMaster" Target="handoutMasters/handoutMaster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nvPr>
        </p:nvSpPr>
        <p:spPr/>
      </p:sp>
      <p:sp>
        <p:nvSpPr>
          <p:cNvPr id="3" name="文本占位符 2"/>
          <p:cNvSpPr/>
          <p:nvPr>
            <p:ph type="body" idx="3"/>
          </p:nvPr>
        </p:nvSpPr>
        <p:spPr/>
        <p:txBody>
          <a:bodyPr/>
          <a:lstStyle/>
          <a:p>
            <a:pPr algn="l"/>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lstStyle/>
          <a:p>
            <a:pPr indent="0">
              <a:lnSpc>
                <a:spcPct val="150000"/>
              </a:lnSpc>
              <a:buFont typeface="Arial" panose="020B0604020202020204" pitchFamily="34" charset="0"/>
              <a:buNone/>
            </a:pP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pPr algn="l"/>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lstStyle/>
          <a:p>
            <a:pPr indent="0" algn="l" rtl="0">
              <a:lnSpc>
                <a:spcPct val="150000"/>
              </a:lnSpc>
              <a:buFont typeface="Arial" panose="020B0604020202020204" pitchFamily="34" charset="0"/>
              <a:buNone/>
            </a:pPr>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lstStyle/>
          <a:p>
            <a:pPr indent="0" algn="l" rtl="0">
              <a:lnSpc>
                <a:spcPct val="150000"/>
              </a:lnSpc>
              <a:buFont typeface="Arial" panose="020B0604020202020204" pitchFamily="34" charset="0"/>
              <a:buNone/>
            </a:pPr>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5"/>
          </p:nvPr>
        </p:nvSpPr>
        <p:spPr/>
        <p:txBody>
          <a:bodyPr/>
          <a:lstStyle/>
          <a:p>
            <a:fld id="{6A873007-42D9-4738-9A71-8CAE1B76DFEA}"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lstStyle/>
          <a:p>
            <a:pPr indent="0">
              <a:lnSpc>
                <a:spcPct val="150000"/>
              </a:lnSpc>
              <a:buFont typeface="Arial" panose="020B0604020202020204" pitchFamily="34" charset="0"/>
              <a:buNone/>
            </a:pP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lstStyle/>
          <a:p>
            <a:pPr indent="0">
              <a:lnSpc>
                <a:spcPct val="150000"/>
              </a:lnSpc>
              <a:buFont typeface="Arial" panose="020B0604020202020204" pitchFamily="34" charset="0"/>
              <a:buNone/>
            </a:pP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82" name="矩形 81"/>
          <p:cNvSpPr/>
          <p:nvPr userDrawn="1"/>
        </p:nvSpPr>
        <p:spPr>
          <a:xfrm>
            <a:off x="0" y="-53918"/>
            <a:ext cx="12191999" cy="3681067"/>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90"/>
          </a:p>
        </p:txBody>
      </p:sp>
      <p:grpSp>
        <p:nvGrpSpPr>
          <p:cNvPr id="15" name="组合 25"/>
          <p:cNvGrpSpPr>
            <a:grpSpLocks noChangeAspect="1"/>
          </p:cNvGrpSpPr>
          <p:nvPr userDrawn="1"/>
        </p:nvGrpSpPr>
        <p:grpSpPr>
          <a:xfrm>
            <a:off x="11075851" y="326603"/>
            <a:ext cx="727144" cy="105915"/>
            <a:chOff x="1624" y="4123"/>
            <a:chExt cx="5876" cy="852"/>
          </a:xfrm>
          <a:solidFill>
            <a:schemeClr val="tx1">
              <a:lumMod val="65000"/>
              <a:lumOff val="35000"/>
            </a:schemeClr>
          </a:solidFill>
        </p:grpSpPr>
        <p:sp>
          <p:nvSpPr>
            <p:cNvPr id="16"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90304" charset="0"/>
                <a:cs typeface="Clear Sans Bold" panose="020B0503030202090304" charset="0"/>
              </a:endParaRPr>
            </a:p>
          </p:txBody>
        </p:sp>
        <p:sp>
          <p:nvSpPr>
            <p:cNvPr id="17"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90304" charset="0"/>
                <a:cs typeface="Clear Sans Bold" panose="020B0503030202090304" charset="0"/>
              </a:endParaRPr>
            </a:p>
          </p:txBody>
        </p:sp>
        <p:sp>
          <p:nvSpPr>
            <p:cNvPr id="18"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90304" charset="0"/>
                <a:cs typeface="Clear Sans Bold" panose="020B0503030202090304" charset="0"/>
              </a:endParaRPr>
            </a:p>
          </p:txBody>
        </p:sp>
        <p:sp>
          <p:nvSpPr>
            <p:cNvPr id="19"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90304" charset="0"/>
                <a:cs typeface="Clear Sans Bold" panose="020B0503030202090304" charset="0"/>
              </a:endParaRPr>
            </a:p>
          </p:txBody>
        </p:sp>
        <p:sp>
          <p:nvSpPr>
            <p:cNvPr id="20"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90304" charset="0"/>
                <a:cs typeface="Clear Sans Bold" panose="020B0503030202090304" charset="0"/>
              </a:endParaRPr>
            </a:p>
          </p:txBody>
        </p:sp>
        <p:sp>
          <p:nvSpPr>
            <p:cNvPr id="21"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90304" charset="0"/>
                <a:cs typeface="Clear Sans Bold" panose="020B0503030202090304" charset="0"/>
              </a:endParaRPr>
            </a:p>
          </p:txBody>
        </p:sp>
        <p:sp>
          <p:nvSpPr>
            <p:cNvPr id="22"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27729" rIns="55460" bIns="27729" numCol="1" anchor="t" anchorCtr="0" compatLnSpc="1"/>
            <a:lstStyle/>
            <a:p>
              <a:endParaRPr lang="zh-CN" altLang="en-US" sz="605">
                <a:latin typeface="Clear Sans Bold" panose="020B0503030202090304" charset="0"/>
                <a:cs typeface="Clear Sans Bold" panose="020B0503030202090304" charset="0"/>
              </a:endParaRPr>
            </a:p>
          </p:txBody>
        </p:sp>
      </p:gr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矩形 1"/>
          <p:cNvSpPr/>
          <p:nvPr userDrawn="1"/>
        </p:nvSpPr>
        <p:spPr>
          <a:xfrm>
            <a:off x="10391775" y="134620"/>
            <a:ext cx="1611630" cy="61531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5" name="组合 14"/>
          <p:cNvGrpSpPr/>
          <p:nvPr userDrawn="1"/>
        </p:nvGrpSpPr>
        <p:grpSpPr>
          <a:xfrm>
            <a:off x="9862185" y="339090"/>
            <a:ext cx="2004695" cy="156210"/>
            <a:chOff x="15531" y="534"/>
            <a:chExt cx="3157" cy="246"/>
          </a:xfrm>
        </p:grpSpPr>
        <p:pic>
          <p:nvPicPr>
            <p:cNvPr id="127" name="图片 126"/>
            <p:cNvPicPr>
              <a:picLocks noChangeAspect="1"/>
            </p:cNvPicPr>
            <p:nvPr userDrawn="1"/>
          </p:nvPicPr>
          <p:blipFill>
            <a:blip r:embed="rId2"/>
            <a:stretch>
              <a:fillRect/>
            </a:stretch>
          </p:blipFill>
          <p:spPr>
            <a:xfrm>
              <a:off x="17284" y="534"/>
              <a:ext cx="1404" cy="244"/>
            </a:xfrm>
            <a:prstGeom prst="rect">
              <a:avLst/>
            </a:prstGeom>
          </p:spPr>
        </p:pic>
        <p:grpSp>
          <p:nvGrpSpPr>
            <p:cNvPr id="8" name="组合 25"/>
            <p:cNvGrpSpPr>
              <a:grpSpLocks noChangeAspect="1"/>
            </p:cNvGrpSpPr>
            <p:nvPr userDrawn="1"/>
          </p:nvGrpSpPr>
          <p:grpSpPr>
            <a:xfrm>
              <a:off x="15531" y="568"/>
              <a:ext cx="1454" cy="213"/>
              <a:chOff x="1624" y="4123"/>
              <a:chExt cx="5876" cy="852"/>
            </a:xfrm>
            <a:solidFill>
              <a:schemeClr val="tx1"/>
            </a:solidFill>
          </p:grpSpPr>
          <p:sp>
            <p:nvSpPr>
              <p:cNvPr id="31"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9"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0"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1"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2"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3"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4"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grpSp>
        <p:cxnSp>
          <p:nvCxnSpPr>
            <p:cNvPr id="7" name="直接连接符 6"/>
            <p:cNvCxnSpPr/>
            <p:nvPr/>
          </p:nvCxnSpPr>
          <p:spPr>
            <a:xfrm>
              <a:off x="17122" y="555"/>
              <a:ext cx="0" cy="212"/>
            </a:xfrm>
            <a:prstGeom prst="line">
              <a:avLst/>
            </a:prstGeom>
            <a:ln w="3175">
              <a:solidFill>
                <a:schemeClr val="bg1">
                  <a:lumMod val="65000"/>
                </a:schemeClr>
              </a:solidFill>
            </a:ln>
          </p:spPr>
          <p:style>
            <a:lnRef idx="2">
              <a:schemeClr val="accent1"/>
            </a:lnRef>
            <a:fillRef idx="0">
              <a:srgbClr val="FFFFFF"/>
            </a:fillRef>
            <a:effectRef idx="0">
              <a:srgbClr val="FFFFFF"/>
            </a:effectRef>
            <a:fontRef idx="minor">
              <a:schemeClr val="tx1"/>
            </a:fontRef>
          </p:style>
        </p:cxnSp>
      </p:gr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矩形 1"/>
          <p:cNvSpPr/>
          <p:nvPr userDrawn="1"/>
        </p:nvSpPr>
        <p:spPr>
          <a:xfrm>
            <a:off x="10629265" y="323850"/>
            <a:ext cx="1332230" cy="263525"/>
          </a:xfrm>
          <a:prstGeom prst="rect">
            <a:avLst/>
          </a:prstGeom>
          <a:solidFill>
            <a:schemeClr val="bg1"/>
          </a:soli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tags" Target="../tags/tag1.xml"/><Relationship Id="rId1"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组合 25"/>
          <p:cNvGrpSpPr>
            <a:grpSpLocks noChangeAspect="1"/>
          </p:cNvGrpSpPr>
          <p:nvPr userDrawn="1"/>
        </p:nvGrpSpPr>
        <p:grpSpPr>
          <a:xfrm>
            <a:off x="10860405" y="360680"/>
            <a:ext cx="923290" cy="135255"/>
            <a:chOff x="1624" y="4123"/>
            <a:chExt cx="5876" cy="852"/>
          </a:xfrm>
          <a:solidFill>
            <a:schemeClr val="tx1"/>
          </a:solidFill>
        </p:grpSpPr>
        <p:sp>
          <p:nvSpPr>
            <p:cNvPr id="31"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9"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0"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1"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2"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3"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4"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5" name="组合 14"/>
          <p:cNvGrpSpPr/>
          <p:nvPr userDrawn="1"/>
        </p:nvGrpSpPr>
        <p:grpSpPr>
          <a:xfrm>
            <a:off x="9862185" y="339090"/>
            <a:ext cx="2004695" cy="156210"/>
            <a:chOff x="15531" y="534"/>
            <a:chExt cx="3157" cy="246"/>
          </a:xfrm>
        </p:grpSpPr>
        <p:pic>
          <p:nvPicPr>
            <p:cNvPr id="127" name="图片 126"/>
            <p:cNvPicPr>
              <a:picLocks noChangeAspect="1"/>
            </p:cNvPicPr>
            <p:nvPr userDrawn="1"/>
          </p:nvPicPr>
          <p:blipFill>
            <a:blip r:embed="rId1"/>
            <a:stretch>
              <a:fillRect/>
            </a:stretch>
          </p:blipFill>
          <p:spPr>
            <a:xfrm>
              <a:off x="17284" y="534"/>
              <a:ext cx="1404" cy="244"/>
            </a:xfrm>
            <a:prstGeom prst="rect">
              <a:avLst/>
            </a:prstGeom>
          </p:spPr>
        </p:pic>
        <p:grpSp>
          <p:nvGrpSpPr>
            <p:cNvPr id="8" name="组合 25"/>
            <p:cNvGrpSpPr>
              <a:grpSpLocks noChangeAspect="1"/>
            </p:cNvGrpSpPr>
            <p:nvPr userDrawn="1"/>
          </p:nvGrpSpPr>
          <p:grpSpPr>
            <a:xfrm>
              <a:off x="15531" y="568"/>
              <a:ext cx="1454" cy="213"/>
              <a:chOff x="1624" y="4123"/>
              <a:chExt cx="5876" cy="852"/>
            </a:xfrm>
            <a:solidFill>
              <a:schemeClr val="tx1"/>
            </a:solidFill>
          </p:grpSpPr>
          <p:sp>
            <p:nvSpPr>
              <p:cNvPr id="31"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9"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0"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1"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2"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3"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14"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grpSp>
        <p:cxnSp>
          <p:nvCxnSpPr>
            <p:cNvPr id="7" name="直接连接符 6"/>
            <p:cNvCxnSpPr/>
            <p:nvPr/>
          </p:nvCxnSpPr>
          <p:spPr>
            <a:xfrm>
              <a:off x="17122" y="555"/>
              <a:ext cx="0" cy="212"/>
            </a:xfrm>
            <a:prstGeom prst="line">
              <a:avLst/>
            </a:prstGeom>
            <a:ln w="3175">
              <a:solidFill>
                <a:schemeClr val="bg1">
                  <a:lumMod val="65000"/>
                </a:schemeClr>
              </a:solidFill>
            </a:ln>
          </p:spPr>
          <p:style>
            <a:lnRef idx="2">
              <a:schemeClr val="accent1"/>
            </a:lnRef>
            <a:fillRef idx="0">
              <a:srgbClr val="FFFFFF"/>
            </a:fillRef>
            <a:effectRef idx="0">
              <a:srgbClr val="FFFFFF"/>
            </a:effectRef>
            <a:fontRef idx="minor">
              <a:schemeClr val="tx1"/>
            </a:fontRef>
          </p:style>
        </p:cxnSp>
      </p:grpSp>
    </p:spTree>
    <p:custDataLst>
      <p:tags r:id="rId2"/>
    </p:custDataLst>
  </p:cSld>
  <p:clrMap bg1="lt1" tx1="dk1" bg2="lt2" tx2="dk2" accent1="accent1" accent2="accent2" accent3="accent3" accent4="accent4" accent5="accent5" accent6="accent6" hlink="hlink" folHlink="folHlink"/>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8.xml"/><Relationship Id="rId2" Type="http://schemas.openxmlformats.org/officeDocument/2006/relationships/tags" Target="../tags/tag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image" Target="../media/image3.png"/><Relationship Id="rId2" Type="http://schemas.openxmlformats.org/officeDocument/2006/relationships/image" Target="../media/image4.png"/><Relationship Id="rId14" Type="http://schemas.openxmlformats.org/officeDocument/2006/relationships/notesSlide" Target="../notesSlides/notesSlide3.xml"/><Relationship Id="rId13" Type="http://schemas.openxmlformats.org/officeDocument/2006/relationships/slideLayout" Target="../slideLayouts/slideLayout6.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6.xml"/><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tags" Target="../tags/tag16.xml"/><Relationship Id="rId4" Type="http://schemas.openxmlformats.org/officeDocument/2006/relationships/image" Target="../media/image5.png"/><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6.xml"/><Relationship Id="rId2" Type="http://schemas.openxmlformats.org/officeDocument/2006/relationships/tags" Target="../tags/tag18.xml"/><Relationship Id="rId1" Type="http://schemas.openxmlformats.org/officeDocument/2006/relationships/tags" Target="../tags/tag17.xml"/></Relationships>
</file>

<file path=ppt/slides/_rels/slide6.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image" Target="../media/image8.png"/><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0" Type="http://schemas.openxmlformats.org/officeDocument/2006/relationships/notesSlide" Target="../notesSlides/notesSlide6.xml"/><Relationship Id="rId3" Type="http://schemas.openxmlformats.org/officeDocument/2006/relationships/tags" Target="../tags/tag21.xml"/><Relationship Id="rId29" Type="http://schemas.openxmlformats.org/officeDocument/2006/relationships/slideLayout" Target="../slideLayouts/slideLayout3.xml"/><Relationship Id="rId28" Type="http://schemas.openxmlformats.org/officeDocument/2006/relationships/tags" Target="../tags/tag41.xml"/><Relationship Id="rId27" Type="http://schemas.openxmlformats.org/officeDocument/2006/relationships/image" Target="../media/image12.png"/><Relationship Id="rId26" Type="http://schemas.openxmlformats.org/officeDocument/2006/relationships/image" Target="../media/image11.png"/><Relationship Id="rId25" Type="http://schemas.openxmlformats.org/officeDocument/2006/relationships/tags" Target="../tags/tag40.xml"/><Relationship Id="rId24" Type="http://schemas.openxmlformats.org/officeDocument/2006/relationships/tags" Target="../tags/tag39.xml"/><Relationship Id="rId23" Type="http://schemas.openxmlformats.org/officeDocument/2006/relationships/tags" Target="../tags/tag38.xml"/><Relationship Id="rId22" Type="http://schemas.openxmlformats.org/officeDocument/2006/relationships/tags" Target="../tags/tag37.xml"/><Relationship Id="rId21" Type="http://schemas.openxmlformats.org/officeDocument/2006/relationships/tags" Target="../tags/tag36.xml"/><Relationship Id="rId20" Type="http://schemas.openxmlformats.org/officeDocument/2006/relationships/tags" Target="../tags/tag35.xml"/><Relationship Id="rId2" Type="http://schemas.openxmlformats.org/officeDocument/2006/relationships/tags" Target="../tags/tag20.xml"/><Relationship Id="rId19" Type="http://schemas.openxmlformats.org/officeDocument/2006/relationships/tags" Target="../tags/tag34.xml"/><Relationship Id="rId18" Type="http://schemas.openxmlformats.org/officeDocument/2006/relationships/tags" Target="../tags/tag33.xml"/><Relationship Id="rId17" Type="http://schemas.openxmlformats.org/officeDocument/2006/relationships/tags" Target="../tags/tag32.xml"/><Relationship Id="rId16" Type="http://schemas.openxmlformats.org/officeDocument/2006/relationships/tags" Target="../tags/tag31.xml"/><Relationship Id="rId15" Type="http://schemas.openxmlformats.org/officeDocument/2006/relationships/tags" Target="../tags/tag30.xml"/><Relationship Id="rId14" Type="http://schemas.openxmlformats.org/officeDocument/2006/relationships/image" Target="../media/image10.png"/><Relationship Id="rId13" Type="http://schemas.openxmlformats.org/officeDocument/2006/relationships/tags" Target="../tags/tag29.xml"/><Relationship Id="rId12" Type="http://schemas.openxmlformats.org/officeDocument/2006/relationships/tags" Target="../tags/tag28.xml"/><Relationship Id="rId11" Type="http://schemas.openxmlformats.org/officeDocument/2006/relationships/tags" Target="../tags/tag27.xml"/><Relationship Id="rId10" Type="http://schemas.openxmlformats.org/officeDocument/2006/relationships/image" Target="../media/image9.png"/><Relationship Id="rId1" Type="http://schemas.openxmlformats.org/officeDocument/2006/relationships/tags" Target="../tags/tag19.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s>
</file>

<file path=ppt/slides/_rels/slide8.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8" Type="http://schemas.openxmlformats.org/officeDocument/2006/relationships/slideLayout" Target="../slideLayouts/slideLayout15.xml"/><Relationship Id="rId57" Type="http://schemas.openxmlformats.org/officeDocument/2006/relationships/tags" Target="../tags/tag96.xml"/><Relationship Id="rId56" Type="http://schemas.openxmlformats.org/officeDocument/2006/relationships/tags" Target="../tags/tag95.xml"/><Relationship Id="rId55" Type="http://schemas.openxmlformats.org/officeDocument/2006/relationships/tags" Target="../tags/tag94.xml"/><Relationship Id="rId54" Type="http://schemas.openxmlformats.org/officeDocument/2006/relationships/tags" Target="../tags/tag93.xml"/><Relationship Id="rId53" Type="http://schemas.openxmlformats.org/officeDocument/2006/relationships/tags" Target="../tags/tag92.xml"/><Relationship Id="rId52" Type="http://schemas.openxmlformats.org/officeDocument/2006/relationships/tags" Target="../tags/tag91.xml"/><Relationship Id="rId51" Type="http://schemas.openxmlformats.org/officeDocument/2006/relationships/tags" Target="../tags/tag90.xml"/><Relationship Id="rId50" Type="http://schemas.openxmlformats.org/officeDocument/2006/relationships/tags" Target="../tags/tag89.xml"/><Relationship Id="rId5" Type="http://schemas.openxmlformats.org/officeDocument/2006/relationships/tags" Target="../tags/tag50.xml"/><Relationship Id="rId49" Type="http://schemas.openxmlformats.org/officeDocument/2006/relationships/tags" Target="../tags/tag88.xml"/><Relationship Id="rId48" Type="http://schemas.openxmlformats.org/officeDocument/2006/relationships/tags" Target="../tags/tag87.xml"/><Relationship Id="rId47" Type="http://schemas.openxmlformats.org/officeDocument/2006/relationships/tags" Target="../tags/tag86.xml"/><Relationship Id="rId46" Type="http://schemas.openxmlformats.org/officeDocument/2006/relationships/tags" Target="../tags/tag85.xml"/><Relationship Id="rId45" Type="http://schemas.openxmlformats.org/officeDocument/2006/relationships/tags" Target="../tags/tag84.xml"/><Relationship Id="rId44" Type="http://schemas.openxmlformats.org/officeDocument/2006/relationships/tags" Target="../tags/tag83.xml"/><Relationship Id="rId43" Type="http://schemas.openxmlformats.org/officeDocument/2006/relationships/tags" Target="../tags/tag82.xml"/><Relationship Id="rId42" Type="http://schemas.openxmlformats.org/officeDocument/2006/relationships/tags" Target="../tags/tag81.xml"/><Relationship Id="rId41" Type="http://schemas.openxmlformats.org/officeDocument/2006/relationships/tags" Target="../tags/tag80.xml"/><Relationship Id="rId40" Type="http://schemas.openxmlformats.org/officeDocument/2006/relationships/tags" Target="../tags/tag79.xml"/><Relationship Id="rId4" Type="http://schemas.openxmlformats.org/officeDocument/2006/relationships/tags" Target="../tags/tag49.xml"/><Relationship Id="rId39" Type="http://schemas.openxmlformats.org/officeDocument/2006/relationships/tags" Target="../tags/tag78.xml"/><Relationship Id="rId38" Type="http://schemas.openxmlformats.org/officeDocument/2006/relationships/tags" Target="../tags/tag77.xml"/><Relationship Id="rId37" Type="http://schemas.openxmlformats.org/officeDocument/2006/relationships/image" Target="../media/image18.png"/><Relationship Id="rId36" Type="http://schemas.openxmlformats.org/officeDocument/2006/relationships/tags" Target="../tags/tag76.xml"/><Relationship Id="rId35" Type="http://schemas.openxmlformats.org/officeDocument/2006/relationships/tags" Target="../tags/tag75.xml"/><Relationship Id="rId34" Type="http://schemas.openxmlformats.org/officeDocument/2006/relationships/tags" Target="../tags/tag74.xml"/><Relationship Id="rId33" Type="http://schemas.openxmlformats.org/officeDocument/2006/relationships/image" Target="../media/image10.png"/><Relationship Id="rId32" Type="http://schemas.openxmlformats.org/officeDocument/2006/relationships/tags" Target="../tags/tag73.xml"/><Relationship Id="rId31" Type="http://schemas.openxmlformats.org/officeDocument/2006/relationships/image" Target="../media/image17.png"/><Relationship Id="rId30" Type="http://schemas.openxmlformats.org/officeDocument/2006/relationships/tags" Target="../tags/tag72.xml"/><Relationship Id="rId3" Type="http://schemas.openxmlformats.org/officeDocument/2006/relationships/tags" Target="../tags/tag48.xml"/><Relationship Id="rId29" Type="http://schemas.openxmlformats.org/officeDocument/2006/relationships/image" Target="../media/image16.png"/><Relationship Id="rId28" Type="http://schemas.openxmlformats.org/officeDocument/2006/relationships/tags" Target="../tags/tag71.xml"/><Relationship Id="rId27" Type="http://schemas.openxmlformats.org/officeDocument/2006/relationships/image" Target="../media/image9.png"/><Relationship Id="rId26" Type="http://schemas.openxmlformats.org/officeDocument/2006/relationships/tags" Target="../tags/tag70.xml"/><Relationship Id="rId25" Type="http://schemas.openxmlformats.org/officeDocument/2006/relationships/tags" Target="../tags/tag69.xml"/><Relationship Id="rId24" Type="http://schemas.openxmlformats.org/officeDocument/2006/relationships/tags" Target="../tags/tag68.xml"/><Relationship Id="rId23" Type="http://schemas.openxmlformats.org/officeDocument/2006/relationships/tags" Target="../tags/tag67.xml"/><Relationship Id="rId22" Type="http://schemas.openxmlformats.org/officeDocument/2006/relationships/image" Target="../media/image15.png"/><Relationship Id="rId21" Type="http://schemas.openxmlformats.org/officeDocument/2006/relationships/tags" Target="../tags/tag66.xml"/><Relationship Id="rId20" Type="http://schemas.openxmlformats.org/officeDocument/2006/relationships/tags" Target="../tags/tag65.xml"/><Relationship Id="rId2" Type="http://schemas.openxmlformats.org/officeDocument/2006/relationships/tags" Target="../tags/tag47.xml"/><Relationship Id="rId19" Type="http://schemas.openxmlformats.org/officeDocument/2006/relationships/tags" Target="../tags/tag64.xml"/><Relationship Id="rId18" Type="http://schemas.openxmlformats.org/officeDocument/2006/relationships/tags" Target="../tags/tag63.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tags" Target="../tags/tag56.xml"/><Relationship Id="rId10" Type="http://schemas.openxmlformats.org/officeDocument/2006/relationships/tags" Target="../tags/tag55.xml"/><Relationship Id="rId1" Type="http://schemas.openxmlformats.org/officeDocument/2006/relationships/tags" Target="../tags/tag46.xml"/></Relationships>
</file>

<file path=ppt/slides/_rels/slide9.xml.rels><?xml version="1.0" encoding="UTF-8" standalone="yes"?>
<Relationships xmlns="http://schemas.openxmlformats.org/package/2006/relationships"><Relationship Id="rId9" Type="http://schemas.openxmlformats.org/officeDocument/2006/relationships/tags" Target="../tags/tag103.xml"/><Relationship Id="rId8" Type="http://schemas.openxmlformats.org/officeDocument/2006/relationships/image" Target="../media/image19.png"/><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image" Target="../media/image10.png"/><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7" Type="http://schemas.openxmlformats.org/officeDocument/2006/relationships/notesSlide" Target="../notesSlides/notesSlide8.xml"/><Relationship Id="rId16" Type="http://schemas.openxmlformats.org/officeDocument/2006/relationships/slideLayout" Target="../slideLayouts/slideLayout6.xml"/><Relationship Id="rId15" Type="http://schemas.openxmlformats.org/officeDocument/2006/relationships/image" Target="../media/image21.png"/><Relationship Id="rId14" Type="http://schemas.openxmlformats.org/officeDocument/2006/relationships/image" Target="../media/image20.png"/><Relationship Id="rId13" Type="http://schemas.openxmlformats.org/officeDocument/2006/relationships/tags" Target="../tags/tag106.xml"/><Relationship Id="rId12" Type="http://schemas.openxmlformats.org/officeDocument/2006/relationships/tags" Target="../tags/tag105.xml"/><Relationship Id="rId11" Type="http://schemas.openxmlformats.org/officeDocument/2006/relationships/tags" Target="../tags/tag104.xml"/><Relationship Id="rId10" Type="http://schemas.openxmlformats.org/officeDocument/2006/relationships/image" Target="../media/image9.png"/><Relationship Id="rId1" Type="http://schemas.openxmlformats.org/officeDocument/2006/relationships/tags" Target="../tags/tag9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10235" y="5941695"/>
            <a:ext cx="2173605" cy="265430"/>
          </a:xfrm>
          <a:prstGeom prst="rect">
            <a:avLst/>
          </a:prstGeom>
          <a:noFill/>
        </p:spPr>
        <p:txBody>
          <a:bodyPr wrap="square" lIns="0" rIns="0">
            <a:noAutofit/>
          </a:bodyPr>
          <a:lstStyle/>
          <a:p>
            <a:r>
              <a:rPr lang="en-US" sz="1400">
                <a:solidFill>
                  <a:schemeClr val="bg2">
                    <a:lumMod val="50000"/>
                  </a:schemeClr>
                </a:solidFill>
                <a:latin typeface="Nexa Light" panose="00000300000000000000" pitchFamily="50" charset="0"/>
                <a:ea typeface="微软雅黑" panose="020B0503020204020204" charset="-122"/>
                <a:cs typeface="Nexa Light" panose="00000300000000000000" pitchFamily="50" charset="0"/>
              </a:rPr>
              <a:t>Date: 2025.12</a:t>
            </a:r>
            <a:endParaRPr lang="en-US" altLang="en-US" sz="1400">
              <a:solidFill>
                <a:schemeClr val="bg2">
                  <a:lumMod val="50000"/>
                </a:schemeClr>
              </a:solidFill>
              <a:latin typeface="Nexa Light" panose="00000300000000000000" pitchFamily="50" charset="0"/>
              <a:ea typeface="微软雅黑" panose="020B0503020204020204" charset="-122"/>
              <a:cs typeface="Nexa Light" panose="00000300000000000000" pitchFamily="50" charset="0"/>
            </a:endParaRPr>
          </a:p>
        </p:txBody>
      </p:sp>
      <p:pic>
        <p:nvPicPr>
          <p:cNvPr id="6" name="图片 5" descr="/Users/jolene/Downloads/DM30/VCG41N2148737961.jpg@3x.pngVCG41N2148737961.jpg@3x"/>
          <p:cNvPicPr>
            <a:picLocks noChangeAspect="1"/>
          </p:cNvPicPr>
          <p:nvPr/>
        </p:nvPicPr>
        <p:blipFill>
          <a:blip r:embed="rId1"/>
          <a:srcRect l="13008" t="4895" r="30981" b="1256"/>
          <a:stretch>
            <a:fillRect/>
          </a:stretch>
        </p:blipFill>
        <p:spPr>
          <a:xfrm>
            <a:off x="5478856" y="-20317"/>
            <a:ext cx="6712391" cy="6878317"/>
          </a:xfrm>
          <a:custGeom>
            <a:avLst/>
            <a:gdLst/>
            <a:ahLst/>
            <a:cxnLst>
              <a:cxn ang="3">
                <a:pos x="hc" y="t"/>
              </a:cxn>
              <a:cxn ang="cd2">
                <a:pos x="l" y="vc"/>
              </a:cxn>
              <a:cxn ang="cd4">
                <a:pos x="hc" y="b"/>
              </a:cxn>
              <a:cxn ang="0">
                <a:pos x="r" y="vc"/>
              </a:cxn>
            </a:cxnLst>
            <a:rect l="l" t="t" r="r" b="b"/>
            <a:pathLst>
              <a:path w="7929" h="8125">
                <a:moveTo>
                  <a:pt x="7929" y="0"/>
                </a:moveTo>
                <a:cubicBezTo>
                  <a:pt x="5394" y="0"/>
                  <a:pt x="5394" y="0"/>
                  <a:pt x="5394" y="0"/>
                </a:cubicBezTo>
                <a:cubicBezTo>
                  <a:pt x="2523" y="0"/>
                  <a:pt x="2523" y="0"/>
                  <a:pt x="2523" y="0"/>
                </a:cubicBezTo>
                <a:cubicBezTo>
                  <a:pt x="2330" y="0"/>
                  <a:pt x="2330" y="0"/>
                  <a:pt x="2330" y="0"/>
                </a:cubicBezTo>
                <a:cubicBezTo>
                  <a:pt x="480" y="1528"/>
                  <a:pt x="480" y="1528"/>
                  <a:pt x="480" y="1528"/>
                </a:cubicBezTo>
                <a:cubicBezTo>
                  <a:pt x="182" y="1774"/>
                  <a:pt x="0" y="2140"/>
                  <a:pt x="0" y="2544"/>
                </a:cubicBezTo>
                <a:cubicBezTo>
                  <a:pt x="0" y="4029"/>
                  <a:pt x="0" y="4029"/>
                  <a:pt x="0" y="4029"/>
                </a:cubicBezTo>
                <a:cubicBezTo>
                  <a:pt x="0" y="4421"/>
                  <a:pt x="182" y="4795"/>
                  <a:pt x="480" y="5040"/>
                </a:cubicBezTo>
                <a:cubicBezTo>
                  <a:pt x="4212" y="8125"/>
                  <a:pt x="4212" y="8125"/>
                  <a:pt x="4212" y="8125"/>
                </a:cubicBezTo>
                <a:cubicBezTo>
                  <a:pt x="5394" y="8125"/>
                  <a:pt x="5394" y="8125"/>
                  <a:pt x="5394" y="8125"/>
                </a:cubicBezTo>
                <a:cubicBezTo>
                  <a:pt x="7929" y="8125"/>
                  <a:pt x="7929" y="8125"/>
                  <a:pt x="7929" y="8125"/>
                </a:cubicBezTo>
                <a:lnTo>
                  <a:pt x="7929" y="0"/>
                </a:lnTo>
                <a:close/>
              </a:path>
            </a:pathLst>
          </a:custGeom>
        </p:spPr>
      </p:pic>
      <p:sp>
        <p:nvSpPr>
          <p:cNvPr id="9" name="Freeform 6"/>
          <p:cNvSpPr/>
          <p:nvPr/>
        </p:nvSpPr>
        <p:spPr bwMode="auto">
          <a:xfrm>
            <a:off x="5478856" y="-20317"/>
            <a:ext cx="4566356" cy="6878317"/>
          </a:xfrm>
          <a:custGeom>
            <a:avLst/>
            <a:gdLst>
              <a:gd name="T0" fmla="*/ 3559 w 8132"/>
              <a:gd name="T1" fmla="*/ 4285 h 12246"/>
              <a:gd name="T2" fmla="*/ 8097 w 8132"/>
              <a:gd name="T3" fmla="*/ 541 h 12246"/>
              <a:gd name="T4" fmla="*/ 8132 w 8132"/>
              <a:gd name="T5" fmla="*/ 453 h 12246"/>
              <a:gd name="T6" fmla="*/ 8132 w 8132"/>
              <a:gd name="T7" fmla="*/ 0 h 12246"/>
              <a:gd name="T8" fmla="*/ 3513 w 8132"/>
              <a:gd name="T9" fmla="*/ 0 h 12246"/>
              <a:gd name="T10" fmla="*/ 724 w 8132"/>
              <a:gd name="T11" fmla="*/ 2303 h 12246"/>
              <a:gd name="T12" fmla="*/ 0 w 8132"/>
              <a:gd name="T13" fmla="*/ 3835 h 12246"/>
              <a:gd name="T14" fmla="*/ 0 w 8132"/>
              <a:gd name="T15" fmla="*/ 6072 h 12246"/>
              <a:gd name="T16" fmla="*/ 724 w 8132"/>
              <a:gd name="T17" fmla="*/ 7597 h 12246"/>
              <a:gd name="T18" fmla="*/ 6350 w 8132"/>
              <a:gd name="T19" fmla="*/ 12246 h 12246"/>
              <a:gd name="T20" fmla="*/ 8132 w 8132"/>
              <a:gd name="T21" fmla="*/ 12246 h 12246"/>
              <a:gd name="T22" fmla="*/ 8132 w 8132"/>
              <a:gd name="T23" fmla="*/ 9449 h 12246"/>
              <a:gd name="T24" fmla="*/ 8097 w 8132"/>
              <a:gd name="T25" fmla="*/ 9363 h 12246"/>
              <a:gd name="T26" fmla="*/ 3554 w 8132"/>
              <a:gd name="T27" fmla="*/ 5608 h 12246"/>
              <a:gd name="T28" fmla="*/ 3385 w 8132"/>
              <a:gd name="T29" fmla="*/ 5249 h 12246"/>
              <a:gd name="T30" fmla="*/ 3385 w 8132"/>
              <a:gd name="T31" fmla="*/ 4654 h 12246"/>
              <a:gd name="T32" fmla="*/ 3559 w 8132"/>
              <a:gd name="T33" fmla="*/ 4285 h 12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32" h="12246">
                <a:moveTo>
                  <a:pt x="3559" y="4285"/>
                </a:moveTo>
                <a:cubicBezTo>
                  <a:pt x="8097" y="541"/>
                  <a:pt x="8097" y="541"/>
                  <a:pt x="8097" y="541"/>
                </a:cubicBezTo>
                <a:cubicBezTo>
                  <a:pt x="8132" y="453"/>
                  <a:pt x="8132" y="453"/>
                  <a:pt x="8132" y="453"/>
                </a:cubicBezTo>
                <a:cubicBezTo>
                  <a:pt x="8132" y="0"/>
                  <a:pt x="8132" y="0"/>
                  <a:pt x="8132" y="0"/>
                </a:cubicBezTo>
                <a:cubicBezTo>
                  <a:pt x="3513" y="0"/>
                  <a:pt x="3513" y="0"/>
                  <a:pt x="3513" y="0"/>
                </a:cubicBezTo>
                <a:cubicBezTo>
                  <a:pt x="724" y="2303"/>
                  <a:pt x="724" y="2303"/>
                  <a:pt x="724" y="2303"/>
                </a:cubicBezTo>
                <a:cubicBezTo>
                  <a:pt x="274" y="2674"/>
                  <a:pt x="0" y="3226"/>
                  <a:pt x="0" y="3835"/>
                </a:cubicBezTo>
                <a:cubicBezTo>
                  <a:pt x="0" y="6072"/>
                  <a:pt x="0" y="6072"/>
                  <a:pt x="0" y="6072"/>
                </a:cubicBezTo>
                <a:cubicBezTo>
                  <a:pt x="0" y="6663"/>
                  <a:pt x="274" y="7227"/>
                  <a:pt x="724" y="7597"/>
                </a:cubicBezTo>
                <a:cubicBezTo>
                  <a:pt x="6350" y="12246"/>
                  <a:pt x="6350" y="12246"/>
                  <a:pt x="6350" y="12246"/>
                </a:cubicBezTo>
                <a:cubicBezTo>
                  <a:pt x="8132" y="12246"/>
                  <a:pt x="8132" y="12246"/>
                  <a:pt x="8132" y="12246"/>
                </a:cubicBezTo>
                <a:cubicBezTo>
                  <a:pt x="8132" y="9449"/>
                  <a:pt x="8132" y="9449"/>
                  <a:pt x="8132" y="9449"/>
                </a:cubicBezTo>
                <a:cubicBezTo>
                  <a:pt x="8097" y="9363"/>
                  <a:pt x="8097" y="9363"/>
                  <a:pt x="8097" y="9363"/>
                </a:cubicBezTo>
                <a:cubicBezTo>
                  <a:pt x="3554" y="5608"/>
                  <a:pt x="3554" y="5608"/>
                  <a:pt x="3554" y="5608"/>
                </a:cubicBezTo>
                <a:cubicBezTo>
                  <a:pt x="3446" y="5520"/>
                  <a:pt x="3385" y="5388"/>
                  <a:pt x="3385" y="5249"/>
                </a:cubicBezTo>
                <a:cubicBezTo>
                  <a:pt x="3385" y="4654"/>
                  <a:pt x="3385" y="4654"/>
                  <a:pt x="3385" y="4654"/>
                </a:cubicBezTo>
                <a:cubicBezTo>
                  <a:pt x="3385" y="4511"/>
                  <a:pt x="3449" y="4375"/>
                  <a:pt x="3559" y="4285"/>
                </a:cubicBezTo>
                <a:close/>
              </a:path>
            </a:pathLst>
          </a:custGeom>
          <a:gradFill>
            <a:gsLst>
              <a:gs pos="0">
                <a:srgbClr val="326FC8"/>
              </a:gs>
              <a:gs pos="100000">
                <a:srgbClr val="186FD2">
                  <a:alpha val="0"/>
                </a:srgbClr>
              </a:gs>
            </a:gsLst>
            <a:lin ang="0" scaled="0"/>
          </a:gradFill>
          <a:ln>
            <a:noFill/>
          </a:ln>
        </p:spPr>
        <p:txBody>
          <a:bodyPr vert="horz" wrap="square" lIns="91440" tIns="45720" rIns="91440" bIns="45720" numCol="1" anchor="t" anchorCtr="0" compatLnSpc="1">
            <a:noAutofit/>
          </a:bodyPr>
          <a:p>
            <a:pPr lvl="0" algn="l">
              <a:buClrTx/>
              <a:buSzTx/>
              <a:buFontTx/>
            </a:pPr>
            <a:endParaRPr lang="zh-CN" altLang="en-US">
              <a:sym typeface="+mn-ea"/>
            </a:endParaRPr>
          </a:p>
        </p:txBody>
      </p:sp>
      <p:sp>
        <p:nvSpPr>
          <p:cNvPr id="10" name="文本框 9"/>
          <p:cNvSpPr txBox="1"/>
          <p:nvPr/>
        </p:nvSpPr>
        <p:spPr>
          <a:xfrm>
            <a:off x="610235" y="2320290"/>
            <a:ext cx="5180330" cy="1715770"/>
          </a:xfrm>
          <a:prstGeom prst="rect">
            <a:avLst/>
          </a:prstGeom>
          <a:noFill/>
        </p:spPr>
        <p:txBody>
          <a:bodyPr wrap="square" lIns="0" rtlCol="0">
            <a:spAutoFit/>
          </a:bodyPr>
          <a:p>
            <a:pPr algn="l">
              <a:lnSpc>
                <a:spcPct val="120000"/>
              </a:lnSpc>
              <a:buClrTx/>
              <a:buSzTx/>
              <a:buFontTx/>
            </a:pPr>
            <a:r>
              <a:rPr lang="en-US" altLang="zh-CN" sz="4400" b="1" dirty="0">
                <a:solidFill>
                  <a:schemeClr val="tx1"/>
                </a:solidFill>
                <a:latin typeface="Nexa Bold" panose="00000500000000000000" charset="0"/>
                <a:cs typeface="Nexa Bold" panose="00000500000000000000" charset="0"/>
                <a:sym typeface="+mn-ea"/>
              </a:rPr>
              <a:t>MAXHUB Mic P</a:t>
            </a:r>
            <a:r>
              <a:rPr lang="en-US" altLang="zh-CN" sz="4400" b="1" dirty="0">
                <a:solidFill>
                  <a:schemeClr val="tx1"/>
                </a:solidFill>
                <a:latin typeface="Nexa Bold" panose="00000500000000000000" charset="0"/>
                <a:cs typeface="Nexa Bold" panose="00000500000000000000" charset="0"/>
                <a:sym typeface="+mn-ea"/>
              </a:rPr>
              <a:t>od DM30</a:t>
            </a:r>
            <a:r>
              <a:rPr lang="en-US" altLang="zh-CN" sz="3600" b="1" dirty="0">
                <a:solidFill>
                  <a:schemeClr val="tx1"/>
                </a:solidFill>
                <a:latin typeface="Nexa Bold" panose="00000500000000000000" charset="0"/>
                <a:cs typeface="Nexa Bold" panose="00000500000000000000" charset="0"/>
                <a:sym typeface="+mn-ea"/>
              </a:rPr>
              <a:t> </a:t>
            </a:r>
            <a:endParaRPr lang="en-US" altLang="zh-CN" sz="3600" b="1" dirty="0">
              <a:solidFill>
                <a:schemeClr val="tx1"/>
              </a:solidFill>
              <a:latin typeface="Nexa Bold" panose="00000500000000000000" charset="0"/>
              <a:cs typeface="Nexa Bold" panose="00000500000000000000" charset="0"/>
              <a:sym typeface="+mn-ea"/>
            </a:endParaRPr>
          </a:p>
        </p:txBody>
      </p:sp>
      <p:grpSp>
        <p:nvGrpSpPr>
          <p:cNvPr id="11" name="组合 25"/>
          <p:cNvGrpSpPr>
            <a:grpSpLocks noChangeAspect="1"/>
          </p:cNvGrpSpPr>
          <p:nvPr userDrawn="1"/>
        </p:nvGrpSpPr>
        <p:grpSpPr>
          <a:xfrm>
            <a:off x="696626" y="609524"/>
            <a:ext cx="1060743" cy="154921"/>
            <a:chOff x="1624" y="4123"/>
            <a:chExt cx="5876" cy="852"/>
          </a:xfrm>
          <a:solidFill>
            <a:schemeClr val="tx1"/>
          </a:solidFill>
        </p:grpSpPr>
        <p:sp>
          <p:nvSpPr>
            <p:cNvPr id="12"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p>
              <a:endParaRPr lang="zh-CN" altLang="en-US" sz="1335">
                <a:latin typeface="Clear Sans Bold" panose="020B0503030202090304" charset="0"/>
                <a:cs typeface="Clear Sans Bold" panose="020B0503030202090304" charset="0"/>
              </a:endParaRPr>
            </a:p>
          </p:txBody>
        </p:sp>
        <p:sp>
          <p:nvSpPr>
            <p:cNvPr id="13"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p>
              <a:endParaRPr lang="zh-CN" altLang="en-US" sz="1335">
                <a:latin typeface="Clear Sans Bold" panose="020B0503030202090304" charset="0"/>
                <a:cs typeface="Clear Sans Bold" panose="020B0503030202090304" charset="0"/>
              </a:endParaRPr>
            </a:p>
          </p:txBody>
        </p:sp>
        <p:sp>
          <p:nvSpPr>
            <p:cNvPr id="14"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p>
              <a:endParaRPr lang="zh-CN" altLang="en-US" sz="1335">
                <a:latin typeface="Clear Sans Bold" panose="020B0503030202090304" charset="0"/>
                <a:cs typeface="Clear Sans Bold" panose="020B0503030202090304" charset="0"/>
              </a:endParaRPr>
            </a:p>
          </p:txBody>
        </p:sp>
        <p:sp>
          <p:nvSpPr>
            <p:cNvPr id="15"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p>
              <a:endParaRPr lang="zh-CN" altLang="en-US" sz="1335">
                <a:latin typeface="Clear Sans Bold" panose="020B0503030202090304" charset="0"/>
                <a:cs typeface="Clear Sans Bold" panose="020B0503030202090304" charset="0"/>
              </a:endParaRPr>
            </a:p>
          </p:txBody>
        </p:sp>
        <p:sp>
          <p:nvSpPr>
            <p:cNvPr id="16"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p>
              <a:endParaRPr lang="zh-CN" altLang="en-US" sz="1335">
                <a:latin typeface="Clear Sans Bold" panose="020B0503030202090304" charset="0"/>
                <a:cs typeface="Clear Sans Bold" panose="020B0503030202090304" charset="0"/>
              </a:endParaRPr>
            </a:p>
          </p:txBody>
        </p:sp>
        <p:sp>
          <p:nvSpPr>
            <p:cNvPr id="17"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p>
              <a:endParaRPr lang="zh-CN" altLang="en-US" sz="1335">
                <a:latin typeface="Clear Sans Bold" panose="020B0503030202090304" charset="0"/>
                <a:cs typeface="Clear Sans Bold" panose="020B0503030202090304" charset="0"/>
              </a:endParaRPr>
            </a:p>
          </p:txBody>
        </p:sp>
        <p:sp>
          <p:nvSpPr>
            <p:cNvPr id="18"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p>
              <a:endParaRPr lang="zh-CN" altLang="en-US" sz="1335">
                <a:latin typeface="Clear Sans Bold" panose="020B0503030202090304" charset="0"/>
                <a:cs typeface="Clear Sans Bold" panose="020B0503030202090304" charset="0"/>
              </a:endParaRPr>
            </a:p>
          </p:txBody>
        </p:sp>
      </p:gr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0"/>
          <p:cNvSpPr/>
          <p:nvPr/>
        </p:nvSpPr>
        <p:spPr bwMode="auto">
          <a:xfrm rot="5400000">
            <a:off x="-497840" y="2468880"/>
            <a:ext cx="5460365" cy="3316605"/>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32" h="4757">
                <a:moveTo>
                  <a:pt x="5051" y="0"/>
                </a:moveTo>
                <a:lnTo>
                  <a:pt x="4431" y="0"/>
                </a:lnTo>
                <a:lnTo>
                  <a:pt x="4413" y="0"/>
                </a:lnTo>
                <a:cubicBezTo>
                  <a:pt x="4042" y="-8"/>
                  <a:pt x="3698" y="195"/>
                  <a:pt x="3520" y="384"/>
                </a:cubicBezTo>
                <a:lnTo>
                  <a:pt x="32" y="4680"/>
                </a:lnTo>
                <a:cubicBezTo>
                  <a:pt x="10" y="4701"/>
                  <a:pt x="0" y="4720"/>
                  <a:pt x="0" y="4727"/>
                </a:cubicBezTo>
                <a:lnTo>
                  <a:pt x="0" y="4733"/>
                </a:lnTo>
                <a:cubicBezTo>
                  <a:pt x="1" y="4756"/>
                  <a:pt x="61" y="4757"/>
                  <a:pt x="100" y="4757"/>
                </a:cubicBezTo>
                <a:lnTo>
                  <a:pt x="103" y="4757"/>
                </a:lnTo>
                <a:lnTo>
                  <a:pt x="105" y="4757"/>
                </a:lnTo>
                <a:lnTo>
                  <a:pt x="107" y="4757"/>
                </a:lnTo>
                <a:lnTo>
                  <a:pt x="2458" y="4757"/>
                </a:lnTo>
                <a:lnTo>
                  <a:pt x="4658" y="2071"/>
                </a:lnTo>
                <a:cubicBezTo>
                  <a:pt x="4718" y="2005"/>
                  <a:pt x="4802" y="1996"/>
                  <a:pt x="4847" y="1995"/>
                </a:cubicBezTo>
                <a:lnTo>
                  <a:pt x="5279" y="1995"/>
                </a:lnTo>
                <a:cubicBezTo>
                  <a:pt x="5333" y="1993"/>
                  <a:pt x="5413" y="2019"/>
                  <a:pt x="5461" y="2071"/>
                </a:cubicBezTo>
                <a:lnTo>
                  <a:pt x="7661" y="4757"/>
                </a:lnTo>
                <a:lnTo>
                  <a:pt x="7832" y="4757"/>
                </a:lnTo>
                <a:lnTo>
                  <a:pt x="7832" y="1903"/>
                </a:lnTo>
                <a:lnTo>
                  <a:pt x="6599" y="384"/>
                </a:lnTo>
                <a:cubicBezTo>
                  <a:pt x="6390" y="150"/>
                  <a:pt x="6012" y="-5"/>
                  <a:pt x="5705" y="0"/>
                </a:cubicBezTo>
                <a:lnTo>
                  <a:pt x="5688" y="0"/>
                </a:lnTo>
                <a:lnTo>
                  <a:pt x="5051" y="0"/>
                </a:lnTo>
                <a:close/>
              </a:path>
            </a:pathLst>
          </a:custGeom>
          <a:gradFill>
            <a:gsLst>
              <a:gs pos="0">
                <a:srgbClr val="326FC8">
                  <a:alpha val="10000"/>
                </a:srgbClr>
              </a:gs>
              <a:gs pos="100000">
                <a:srgbClr val="186FD2">
                  <a:alpha val="0"/>
                </a:srgbClr>
              </a:gs>
            </a:gsLst>
            <a:lin ang="5400000" scaled="0"/>
          </a:gradFill>
          <a:ln>
            <a:noFill/>
          </a:ln>
        </p:spPr>
        <p:txBody>
          <a:bodyPr vert="horz" wrap="square" lIns="91440" tIns="45720" rIns="91440" bIns="45720" numCol="1" anchor="t" anchorCtr="0" compatLnSpc="1">
            <a:noAutofit/>
          </a:bodyPr>
          <a:lstStyle/>
          <a:p>
            <a:pPr lvl="0" algn="l">
              <a:buClrTx/>
              <a:buSzTx/>
              <a:buFontTx/>
            </a:pPr>
            <a:endParaRPr lang="zh-CN" altLang="en-US">
              <a:sym typeface="+mn-ea"/>
            </a:endParaRPr>
          </a:p>
        </p:txBody>
      </p:sp>
      <p:sp>
        <p:nvSpPr>
          <p:cNvPr id="40" name="Freeform 10"/>
          <p:cNvSpPr/>
          <p:nvPr/>
        </p:nvSpPr>
        <p:spPr bwMode="auto">
          <a:xfrm rot="5400000">
            <a:off x="-3506470" y="3886200"/>
            <a:ext cx="4457700" cy="2095500"/>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32" h="7678">
                <a:moveTo>
                  <a:pt x="8153" y="0"/>
                </a:moveTo>
                <a:lnTo>
                  <a:pt x="7151" y="0"/>
                </a:lnTo>
                <a:cubicBezTo>
                  <a:pt x="6540" y="-12"/>
                  <a:pt x="6011" y="279"/>
                  <a:pt x="5682" y="619"/>
                </a:cubicBezTo>
                <a:lnTo>
                  <a:pt x="51" y="7553"/>
                </a:lnTo>
                <a:cubicBezTo>
                  <a:pt x="14" y="7589"/>
                  <a:pt x="-1" y="7620"/>
                  <a:pt x="0" y="7632"/>
                </a:cubicBezTo>
                <a:cubicBezTo>
                  <a:pt x="-6" y="7678"/>
                  <a:pt x="97" y="7677"/>
                  <a:pt x="173" y="7677"/>
                </a:cubicBezTo>
                <a:lnTo>
                  <a:pt x="3968" y="7677"/>
                </a:lnTo>
                <a:lnTo>
                  <a:pt x="7518" y="3343"/>
                </a:lnTo>
                <a:cubicBezTo>
                  <a:pt x="7616" y="3237"/>
                  <a:pt x="7741" y="3222"/>
                  <a:pt x="7823" y="3220"/>
                </a:cubicBezTo>
                <a:lnTo>
                  <a:pt x="8520" y="3220"/>
                </a:lnTo>
                <a:cubicBezTo>
                  <a:pt x="8609" y="3220"/>
                  <a:pt x="8728" y="3251"/>
                  <a:pt x="8814" y="3343"/>
                </a:cubicBezTo>
                <a:lnTo>
                  <a:pt x="12364" y="7677"/>
                </a:lnTo>
                <a:lnTo>
                  <a:pt x="16159" y="7677"/>
                </a:lnTo>
                <a:cubicBezTo>
                  <a:pt x="16248" y="7679"/>
                  <a:pt x="16337" y="7673"/>
                  <a:pt x="16332" y="7632"/>
                </a:cubicBezTo>
                <a:cubicBezTo>
                  <a:pt x="16335" y="7616"/>
                  <a:pt x="16307" y="7578"/>
                  <a:pt x="16281" y="7553"/>
                </a:cubicBezTo>
                <a:lnTo>
                  <a:pt x="10650" y="619"/>
                </a:lnTo>
                <a:cubicBezTo>
                  <a:pt x="10296" y="242"/>
                  <a:pt x="9739" y="-8"/>
                  <a:pt x="9181" y="0"/>
                </a:cubicBezTo>
                <a:lnTo>
                  <a:pt x="8153" y="0"/>
                </a:lnTo>
                <a:close/>
              </a:path>
            </a:pathLst>
          </a:custGeom>
          <a:gradFill>
            <a:gsLst>
              <a:gs pos="0">
                <a:srgbClr val="326FC8">
                  <a:alpha val="21000"/>
                </a:srgbClr>
              </a:gs>
              <a:gs pos="100000">
                <a:srgbClr val="186FD2">
                  <a:alpha val="0"/>
                </a:srgbClr>
              </a:gs>
            </a:gsLst>
            <a:lin ang="5400000" scaled="0"/>
          </a:gradFill>
          <a:ln>
            <a:noFill/>
          </a:ln>
        </p:spPr>
        <p:txBody>
          <a:bodyPr vert="horz" wrap="square" lIns="91440" tIns="45720" rIns="91440" bIns="45720" numCol="1" anchor="t" anchorCtr="0" compatLnSpc="1">
            <a:noAutofit/>
          </a:bodyPr>
          <a:lstStyle/>
          <a:p>
            <a:pPr lvl="0" algn="l">
              <a:buClrTx/>
              <a:buSzTx/>
              <a:buFontTx/>
            </a:pPr>
            <a:endParaRPr lang="zh-CN" altLang="en-US">
              <a:sym typeface="+mn-ea"/>
            </a:endParaRPr>
          </a:p>
        </p:txBody>
      </p:sp>
      <p:pic>
        <p:nvPicPr>
          <p:cNvPr id="3" name="图片 2" descr="透视"/>
          <p:cNvPicPr>
            <a:picLocks noChangeAspect="1"/>
          </p:cNvPicPr>
          <p:nvPr/>
        </p:nvPicPr>
        <p:blipFill>
          <a:blip r:embed="rId1"/>
          <a:srcRect l="25574" t="22860" r="27594" b="20425"/>
          <a:stretch>
            <a:fillRect/>
          </a:stretch>
        </p:blipFill>
        <p:spPr>
          <a:xfrm>
            <a:off x="876300" y="2045335"/>
            <a:ext cx="4674235" cy="3185160"/>
          </a:xfrm>
          <a:prstGeom prst="rect">
            <a:avLst/>
          </a:prstGeom>
        </p:spPr>
      </p:pic>
      <p:sp>
        <p:nvSpPr>
          <p:cNvPr id="4" name="文本框 3"/>
          <p:cNvSpPr txBox="1"/>
          <p:nvPr/>
        </p:nvSpPr>
        <p:spPr>
          <a:xfrm>
            <a:off x="6096635" y="1409065"/>
            <a:ext cx="5528945" cy="4457700"/>
          </a:xfrm>
          <a:prstGeom prst="rect">
            <a:avLst/>
          </a:prstGeom>
          <a:noFill/>
        </p:spPr>
        <p:txBody>
          <a:bodyPr wrap="square" lIns="0" tIns="0" rIns="0" bIns="0" rtlCol="0" anchor="t" anchorCtr="0">
            <a:noAutofit/>
          </a:bodyPr>
          <a:lstStyle/>
          <a:p>
            <a:pPr marL="285750" indent="-285750">
              <a:lnSpc>
                <a:spcPct val="120000"/>
              </a:lnSpc>
              <a:buFont typeface="Arial" panose="020B0604020202020204" pitchFamily="34" charset="0"/>
              <a:buChar char="•"/>
            </a:pPr>
            <a:endParaRPr lang="en-US" altLang="zh-CN" sz="1400">
              <a:solidFill>
                <a:schemeClr val="tx1"/>
              </a:solidFill>
              <a:latin typeface="Nexa" panose="00000500000000000000" charset="0"/>
              <a:ea typeface="微软雅黑" panose="020B0503020204020204" charset="-122"/>
              <a:cs typeface="Nexa" panose="00000500000000000000" charset="0"/>
              <a:sym typeface="+mn-ea"/>
            </a:endParaRPr>
          </a:p>
          <a:p>
            <a:pPr marL="285750" indent="-285750" algn="l">
              <a:lnSpc>
                <a:spcPct val="120000"/>
              </a:lnSpc>
              <a:spcBef>
                <a:spcPts val="0"/>
              </a:spcBef>
              <a:buClrTx/>
              <a:buSzTx/>
              <a:buFont typeface="Arial" panose="020B0604020202020204" pitchFamily="34" charset="0"/>
              <a:buChar char="•"/>
            </a:pPr>
            <a:r>
              <a:rPr sz="1400">
                <a:solidFill>
                  <a:schemeClr val="tx1"/>
                </a:solidFill>
                <a:latin typeface="Nexa Light" panose="00000300000000000000" pitchFamily="50" charset="0"/>
                <a:cs typeface="Nexa Light" panose="00000300000000000000" pitchFamily="50" charset="0"/>
                <a:sym typeface="+mn-ea"/>
              </a:rPr>
              <a:t>360° omnidirectional 8 micphone array pickup with support for multi-device cascade expansion. </a:t>
            </a:r>
            <a:endParaRPr sz="1400">
              <a:solidFill>
                <a:schemeClr val="tx1"/>
              </a:solidFill>
              <a:latin typeface="Nexa Light" panose="00000300000000000000" pitchFamily="50" charset="0"/>
              <a:cs typeface="Nexa Light" panose="00000300000000000000" pitchFamily="50" charset="0"/>
              <a:sym typeface="+mn-ea"/>
            </a:endParaRPr>
          </a:p>
          <a:p>
            <a:pPr marL="285750" indent="-285750" algn="l">
              <a:lnSpc>
                <a:spcPct val="70000"/>
              </a:lnSpc>
              <a:spcBef>
                <a:spcPts val="0"/>
              </a:spcBef>
              <a:buClrTx/>
              <a:buSzTx/>
              <a:buFont typeface="Arial" panose="020B0604020202020204" pitchFamily="34" charset="0"/>
              <a:buChar char="•"/>
            </a:pPr>
            <a:endParaRPr sz="1400">
              <a:solidFill>
                <a:schemeClr val="tx1"/>
              </a:solidFill>
              <a:latin typeface="Nexa Light" panose="00000300000000000000" pitchFamily="50" charset="0"/>
              <a:cs typeface="Nexa Light" panose="00000300000000000000" pitchFamily="50" charset="0"/>
              <a:sym typeface="+mn-ea"/>
            </a:endParaRPr>
          </a:p>
          <a:p>
            <a:pPr marL="285750" indent="-285750" algn="l">
              <a:lnSpc>
                <a:spcPct val="120000"/>
              </a:lnSpc>
              <a:spcBef>
                <a:spcPts val="0"/>
              </a:spcBef>
              <a:buClrTx/>
              <a:buSzTx/>
              <a:buFont typeface="Arial" panose="020B0604020202020204" pitchFamily="34" charset="0"/>
              <a:buChar char="•"/>
            </a:pPr>
            <a:r>
              <a:rPr sz="1400">
                <a:solidFill>
                  <a:schemeClr val="tx1"/>
                </a:solidFill>
                <a:latin typeface="Nexa Light" panose="00000300000000000000" pitchFamily="50" charset="0"/>
                <a:cs typeface="Nexa Light" panose="00000300000000000000" pitchFamily="50" charset="0"/>
                <a:sym typeface="+mn-ea"/>
              </a:rPr>
              <a:t>One-Touch Mute Toggle – A gentle touch instantly toggles the microphone on or off.  </a:t>
            </a:r>
            <a:endParaRPr sz="1400">
              <a:solidFill>
                <a:schemeClr val="tx1"/>
              </a:solidFill>
              <a:latin typeface="Nexa Light" panose="00000300000000000000" pitchFamily="50" charset="0"/>
              <a:cs typeface="Nexa Light" panose="00000300000000000000" pitchFamily="50" charset="0"/>
              <a:sym typeface="+mn-ea"/>
            </a:endParaRPr>
          </a:p>
          <a:p>
            <a:pPr marL="285750" indent="-285750" algn="l">
              <a:lnSpc>
                <a:spcPct val="80000"/>
              </a:lnSpc>
              <a:spcBef>
                <a:spcPts val="0"/>
              </a:spcBef>
              <a:buClrTx/>
              <a:buSzTx/>
              <a:buFont typeface="Arial" panose="020B0604020202020204" pitchFamily="34" charset="0"/>
              <a:buChar char="•"/>
            </a:pPr>
            <a:endParaRPr sz="1400">
              <a:solidFill>
                <a:schemeClr val="tx1"/>
              </a:solidFill>
              <a:latin typeface="Nexa Light" panose="00000300000000000000" pitchFamily="50" charset="0"/>
              <a:cs typeface="Nexa Light" panose="00000300000000000000" pitchFamily="50" charset="0"/>
              <a:sym typeface="+mn-ea"/>
            </a:endParaRPr>
          </a:p>
          <a:p>
            <a:pPr marL="285750" indent="-285750" algn="l">
              <a:lnSpc>
                <a:spcPct val="120000"/>
              </a:lnSpc>
              <a:spcBef>
                <a:spcPts val="0"/>
              </a:spcBef>
              <a:buClrTx/>
              <a:buSzTx/>
              <a:buFont typeface="Arial" panose="020B0604020202020204" pitchFamily="34" charset="0"/>
              <a:buChar char="•"/>
            </a:pPr>
            <a:r>
              <a:rPr sz="1400">
                <a:solidFill>
                  <a:schemeClr val="tx1"/>
                </a:solidFill>
                <a:latin typeface="Nexa Light" panose="00000300000000000000" pitchFamily="50" charset="0"/>
                <a:cs typeface="Nexa Light" panose="00000300000000000000" pitchFamily="50" charset="0"/>
                <a:sym typeface="+mn-ea"/>
              </a:rPr>
              <a:t>Standard IP-Based Protocol – Enables independent, visual control and management of each device via dedicated management software. </a:t>
            </a:r>
            <a:endParaRPr sz="1400">
              <a:solidFill>
                <a:schemeClr val="tx1"/>
              </a:solidFill>
              <a:latin typeface="Nexa Light" panose="00000300000000000000" pitchFamily="50" charset="0"/>
              <a:cs typeface="Nexa Light" panose="00000300000000000000" pitchFamily="50" charset="0"/>
              <a:sym typeface="+mn-ea"/>
            </a:endParaRPr>
          </a:p>
          <a:p>
            <a:pPr marL="285750" indent="-285750" algn="l">
              <a:lnSpc>
                <a:spcPct val="80000"/>
              </a:lnSpc>
              <a:spcBef>
                <a:spcPts val="0"/>
              </a:spcBef>
              <a:buClrTx/>
              <a:buSzTx/>
              <a:buFont typeface="Arial" panose="020B0604020202020204" pitchFamily="34" charset="0"/>
              <a:buChar char="•"/>
            </a:pPr>
            <a:endParaRPr sz="1400">
              <a:solidFill>
                <a:schemeClr val="tx1"/>
              </a:solidFill>
              <a:latin typeface="Nexa Light" panose="00000300000000000000" pitchFamily="50" charset="0"/>
              <a:cs typeface="Nexa Light" panose="00000300000000000000" pitchFamily="50" charset="0"/>
              <a:sym typeface="+mn-ea"/>
            </a:endParaRPr>
          </a:p>
          <a:p>
            <a:pPr marL="285750" indent="-285750" algn="l">
              <a:lnSpc>
                <a:spcPct val="120000"/>
              </a:lnSpc>
              <a:spcBef>
                <a:spcPts val="0"/>
              </a:spcBef>
              <a:buClrTx/>
              <a:buSzTx/>
              <a:buFont typeface="Arial" panose="020B0604020202020204" pitchFamily="34" charset="0"/>
              <a:buChar char="•"/>
            </a:pPr>
            <a:r>
              <a:rPr sz="1400">
                <a:solidFill>
                  <a:schemeClr val="tx1"/>
                </a:solidFill>
                <a:latin typeface="Nexa Light" panose="00000300000000000000" pitchFamily="50" charset="0"/>
                <a:cs typeface="Nexa Light" panose="00000300000000000000" pitchFamily="50" charset="0"/>
                <a:sym typeface="+mn-ea"/>
              </a:rPr>
              <a:t>Plug-and-play compatibility with the MAXHUB XBar series. </a:t>
            </a:r>
            <a:endParaRPr sz="1400">
              <a:solidFill>
                <a:schemeClr val="tx1"/>
              </a:solidFill>
              <a:latin typeface="Nexa Light" panose="00000300000000000000" pitchFamily="50" charset="0"/>
              <a:cs typeface="Nexa Light" panose="00000300000000000000" pitchFamily="50" charset="0"/>
              <a:sym typeface="+mn-ea"/>
            </a:endParaRPr>
          </a:p>
          <a:p>
            <a:pPr marL="285750" indent="-285750" algn="l">
              <a:lnSpc>
                <a:spcPct val="80000"/>
              </a:lnSpc>
              <a:spcBef>
                <a:spcPts val="0"/>
              </a:spcBef>
              <a:buClrTx/>
              <a:buSzTx/>
              <a:buFont typeface="Arial" panose="020B0604020202020204" pitchFamily="34" charset="0"/>
              <a:buChar char="•"/>
            </a:pPr>
            <a:endParaRPr sz="1400">
              <a:solidFill>
                <a:schemeClr val="tx1"/>
              </a:solidFill>
              <a:latin typeface="Nexa Light" panose="00000300000000000000" pitchFamily="50" charset="0"/>
              <a:cs typeface="Nexa Light" panose="00000300000000000000" pitchFamily="50" charset="0"/>
              <a:sym typeface="+mn-ea"/>
            </a:endParaRPr>
          </a:p>
          <a:p>
            <a:pPr marL="285750" indent="-285750" algn="l">
              <a:lnSpc>
                <a:spcPct val="120000"/>
              </a:lnSpc>
              <a:spcBef>
                <a:spcPts val="0"/>
              </a:spcBef>
              <a:buClrTx/>
              <a:buSzTx/>
              <a:buFont typeface="Arial" panose="020B0604020202020204" pitchFamily="34" charset="0"/>
              <a:buChar char="•"/>
            </a:pPr>
            <a:r>
              <a:rPr sz="1400">
                <a:solidFill>
                  <a:schemeClr val="tx1"/>
                </a:solidFill>
                <a:latin typeface="Nexa Light" panose="00000300000000000000" pitchFamily="50" charset="0"/>
                <a:cs typeface="Nexa Light" panose="00000300000000000000" pitchFamily="50" charset="0"/>
                <a:sym typeface="+mn-ea"/>
              </a:rPr>
              <a:t>Integrated AI audio algorithms, including AGC, AEC, and ambient noise reduction. </a:t>
            </a:r>
            <a:endParaRPr sz="1400">
              <a:solidFill>
                <a:schemeClr val="tx1"/>
              </a:solidFill>
              <a:latin typeface="Nexa Light" panose="00000300000000000000" pitchFamily="50" charset="0"/>
              <a:cs typeface="Nexa Light" panose="00000300000000000000" pitchFamily="50" charset="0"/>
              <a:sym typeface="+mn-ea"/>
            </a:endParaRPr>
          </a:p>
          <a:p>
            <a:pPr marL="285750" indent="-285750" algn="l">
              <a:lnSpc>
                <a:spcPct val="80000"/>
              </a:lnSpc>
              <a:spcBef>
                <a:spcPts val="0"/>
              </a:spcBef>
              <a:buClrTx/>
              <a:buSzTx/>
              <a:buFont typeface="Arial" panose="020B0604020202020204" pitchFamily="34" charset="0"/>
              <a:buChar char="•"/>
            </a:pPr>
            <a:endParaRPr sz="1400">
              <a:solidFill>
                <a:schemeClr val="tx1"/>
              </a:solidFill>
              <a:latin typeface="Nexa Light" panose="00000300000000000000" pitchFamily="50" charset="0"/>
              <a:cs typeface="Nexa Light" panose="00000300000000000000" pitchFamily="50" charset="0"/>
              <a:sym typeface="+mn-ea"/>
            </a:endParaRPr>
          </a:p>
          <a:p>
            <a:pPr marL="285750" indent="-285750" algn="l">
              <a:lnSpc>
                <a:spcPct val="120000"/>
              </a:lnSpc>
              <a:spcBef>
                <a:spcPts val="0"/>
              </a:spcBef>
              <a:buClrTx/>
              <a:buSzTx/>
              <a:buFont typeface="Arial" panose="020B0604020202020204" pitchFamily="34" charset="0"/>
              <a:buChar char="•"/>
            </a:pPr>
            <a:r>
              <a:rPr sz="1400">
                <a:solidFill>
                  <a:schemeClr val="tx1"/>
                </a:solidFill>
                <a:latin typeface="Nexa Light" panose="00000300000000000000" pitchFamily="50" charset="0"/>
                <a:cs typeface="Nexa Light" panose="00000300000000000000" pitchFamily="50" charset="0"/>
                <a:sym typeface="+mn-ea"/>
              </a:rPr>
              <a:t>Non-slip design with an optional desktop mounting bracket for enhanced stability and positioning.</a:t>
            </a:r>
            <a:endParaRPr sz="1400">
              <a:solidFill>
                <a:schemeClr val="tx1"/>
              </a:solidFill>
              <a:latin typeface="Nexa Light" panose="00000300000000000000" pitchFamily="50" charset="0"/>
              <a:cs typeface="Nexa Light" panose="00000300000000000000" pitchFamily="50" charset="0"/>
              <a:sym typeface="+mn-ea"/>
            </a:endParaRPr>
          </a:p>
        </p:txBody>
      </p:sp>
      <p:sp>
        <p:nvSpPr>
          <p:cNvPr id="2" name="矩形 1"/>
          <p:cNvSpPr/>
          <p:nvPr/>
        </p:nvSpPr>
        <p:spPr bwMode="auto">
          <a:xfrm flipV="1">
            <a:off x="610235" y="1540"/>
            <a:ext cx="2512161" cy="171354"/>
          </a:xfrm>
          <a:prstGeom prst="rect">
            <a:avLst/>
          </a:prstGeom>
          <a:solidFill>
            <a:srgbClr val="326FC8"/>
          </a:solidFill>
          <a:ln>
            <a:noFill/>
          </a:ln>
        </p:spPr>
        <p:txBody>
          <a:bodyPr vert="horz" wrap="square" lIns="55449" tIns="27724" rIns="55449" bIns="27724" numCol="1" rtlCol="0" anchor="t" anchorCtr="0" compatLnSpc="1">
            <a:noAutofit/>
          </a:bodyPr>
          <a:lstStyle/>
          <a:p>
            <a:pPr lvl="0" algn="l">
              <a:buClrTx/>
              <a:buSzTx/>
              <a:buFontTx/>
            </a:pPr>
            <a:endParaRPr lang="zh-CN" altLang="en-US" sz="1090">
              <a:sym typeface="+mn-ea"/>
            </a:endParaRPr>
          </a:p>
        </p:txBody>
      </p:sp>
      <p:sp>
        <p:nvSpPr>
          <p:cNvPr id="5" name="object 3"/>
          <p:cNvSpPr txBox="1">
            <a:spLocks noGrp="1"/>
          </p:cNvSpPr>
          <p:nvPr>
            <p:custDataLst>
              <p:tags r:id="rId2"/>
            </p:custDataLst>
          </p:nvPr>
        </p:nvSpPr>
        <p:spPr>
          <a:xfrm>
            <a:off x="574040" y="314960"/>
            <a:ext cx="8435975" cy="942340"/>
          </a:xfrm>
          <a:prstGeom prst="rect">
            <a:avLst/>
          </a:prstGeom>
        </p:spPr>
        <p:txBody>
          <a:bodyPr vert="horz" wrap="square" lIns="0" tIns="7316" rIns="0" bIns="0" rtlCol="0">
            <a:spAutoFit/>
          </a:bodyPr>
          <a:lstStyle>
            <a:lvl1pPr>
              <a:defRPr sz="5750" b="1" i="0">
                <a:solidFill>
                  <a:schemeClr val="bg1"/>
                </a:solidFill>
                <a:latin typeface="Nexa" panose="00000500000000000000"/>
                <a:ea typeface="+mj-ea"/>
                <a:cs typeface="Nexa" panose="00000500000000000000"/>
              </a:defRPr>
            </a:lvl1pPr>
          </a:lstStyle>
          <a:p>
            <a:pPr marL="12700" algn="l">
              <a:lnSpc>
                <a:spcPct val="100000"/>
              </a:lnSpc>
              <a:spcBef>
                <a:spcPts val="95"/>
              </a:spcBef>
            </a:pPr>
            <a:r>
              <a:rPr lang="en-US" altLang="zh-CN" sz="3000" b="1" spc="-5">
                <a:solidFill>
                  <a:schemeClr val="tx1"/>
                </a:solidFill>
                <a:latin typeface="Nexa-Black" panose="00000500000000000000"/>
                <a:cs typeface="Nexa-Black" panose="00000500000000000000"/>
              </a:rPr>
              <a:t>MAXHUB Mic Pod DM30 </a:t>
            </a:r>
            <a:endParaRPr lang="en-US" altLang="zh-CN" sz="3000" b="1" spc="-5">
              <a:solidFill>
                <a:schemeClr val="tx1"/>
              </a:solidFill>
              <a:latin typeface="Nexa-Black" panose="00000500000000000000"/>
              <a:cs typeface="Nexa-Black" panose="00000500000000000000"/>
            </a:endParaRPr>
          </a:p>
          <a:p>
            <a:pPr marL="12700" algn="l">
              <a:lnSpc>
                <a:spcPct val="100000"/>
              </a:lnSpc>
              <a:spcBef>
                <a:spcPts val="95"/>
              </a:spcBef>
            </a:pPr>
            <a:endParaRPr lang="en-US" altLang="zh-CN" sz="3000" b="1" spc="-5">
              <a:solidFill>
                <a:schemeClr val="tx1"/>
              </a:solidFill>
              <a:latin typeface="Nexa-Black" panose="00000500000000000000"/>
              <a:cs typeface="Nexa-Black" panose="0000050000000000000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custDataLst>
              <p:tags r:id="rId1"/>
            </p:custDataLst>
          </p:nvPr>
        </p:nvSpPr>
        <p:spPr>
          <a:xfrm>
            <a:off x="-635" y="1215390"/>
            <a:ext cx="12192000" cy="5641975"/>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Freeform 10"/>
          <p:cNvSpPr/>
          <p:nvPr/>
        </p:nvSpPr>
        <p:spPr bwMode="auto">
          <a:xfrm rot="5400000">
            <a:off x="-497840" y="2468880"/>
            <a:ext cx="5460365" cy="3316605"/>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32" h="4757">
                <a:moveTo>
                  <a:pt x="5051" y="0"/>
                </a:moveTo>
                <a:lnTo>
                  <a:pt x="4431" y="0"/>
                </a:lnTo>
                <a:lnTo>
                  <a:pt x="4413" y="0"/>
                </a:lnTo>
                <a:cubicBezTo>
                  <a:pt x="4042" y="-8"/>
                  <a:pt x="3698" y="195"/>
                  <a:pt x="3520" y="384"/>
                </a:cubicBezTo>
                <a:lnTo>
                  <a:pt x="32" y="4680"/>
                </a:lnTo>
                <a:cubicBezTo>
                  <a:pt x="10" y="4701"/>
                  <a:pt x="0" y="4720"/>
                  <a:pt x="0" y="4727"/>
                </a:cubicBezTo>
                <a:lnTo>
                  <a:pt x="0" y="4733"/>
                </a:lnTo>
                <a:cubicBezTo>
                  <a:pt x="1" y="4756"/>
                  <a:pt x="61" y="4757"/>
                  <a:pt x="100" y="4757"/>
                </a:cubicBezTo>
                <a:lnTo>
                  <a:pt x="103" y="4757"/>
                </a:lnTo>
                <a:lnTo>
                  <a:pt x="105" y="4757"/>
                </a:lnTo>
                <a:lnTo>
                  <a:pt x="107" y="4757"/>
                </a:lnTo>
                <a:lnTo>
                  <a:pt x="2458" y="4757"/>
                </a:lnTo>
                <a:lnTo>
                  <a:pt x="4658" y="2071"/>
                </a:lnTo>
                <a:cubicBezTo>
                  <a:pt x="4718" y="2005"/>
                  <a:pt x="4802" y="1996"/>
                  <a:pt x="4847" y="1995"/>
                </a:cubicBezTo>
                <a:lnTo>
                  <a:pt x="5279" y="1995"/>
                </a:lnTo>
                <a:cubicBezTo>
                  <a:pt x="5333" y="1993"/>
                  <a:pt x="5413" y="2019"/>
                  <a:pt x="5461" y="2071"/>
                </a:cubicBezTo>
                <a:lnTo>
                  <a:pt x="7661" y="4757"/>
                </a:lnTo>
                <a:lnTo>
                  <a:pt x="7832" y="4757"/>
                </a:lnTo>
                <a:lnTo>
                  <a:pt x="7832" y="1903"/>
                </a:lnTo>
                <a:lnTo>
                  <a:pt x="6599" y="384"/>
                </a:lnTo>
                <a:cubicBezTo>
                  <a:pt x="6390" y="150"/>
                  <a:pt x="6012" y="-5"/>
                  <a:pt x="5705" y="0"/>
                </a:cubicBezTo>
                <a:lnTo>
                  <a:pt x="5688" y="0"/>
                </a:lnTo>
                <a:lnTo>
                  <a:pt x="5051" y="0"/>
                </a:lnTo>
                <a:close/>
              </a:path>
            </a:pathLst>
          </a:custGeom>
          <a:gradFill>
            <a:gsLst>
              <a:gs pos="0">
                <a:srgbClr val="326FC8">
                  <a:alpha val="10000"/>
                </a:srgbClr>
              </a:gs>
              <a:gs pos="100000">
                <a:srgbClr val="186FD2">
                  <a:alpha val="0"/>
                </a:srgbClr>
              </a:gs>
            </a:gsLst>
            <a:lin ang="5400000" scaled="0"/>
          </a:gradFill>
          <a:ln>
            <a:noFill/>
          </a:ln>
        </p:spPr>
        <p:txBody>
          <a:bodyPr vert="horz" wrap="square" lIns="91440" tIns="45720" rIns="91440" bIns="45720" numCol="1" anchor="t" anchorCtr="0" compatLnSpc="1">
            <a:noAutofit/>
          </a:bodyPr>
          <a:lstStyle/>
          <a:p>
            <a:pPr lvl="0" algn="l">
              <a:buClrTx/>
              <a:buSzTx/>
              <a:buFontTx/>
            </a:pPr>
            <a:endParaRPr lang="zh-CN" altLang="en-US">
              <a:sym typeface="+mn-ea"/>
            </a:endParaRPr>
          </a:p>
        </p:txBody>
      </p:sp>
      <p:grpSp>
        <p:nvGrpSpPr>
          <p:cNvPr id="61" name="组合 60"/>
          <p:cNvGrpSpPr/>
          <p:nvPr/>
        </p:nvGrpSpPr>
        <p:grpSpPr>
          <a:xfrm>
            <a:off x="4949825" y="2140585"/>
            <a:ext cx="6661150" cy="3546475"/>
            <a:chOff x="7366" y="3224"/>
            <a:chExt cx="10698" cy="5695"/>
          </a:xfrm>
        </p:grpSpPr>
        <p:pic>
          <p:nvPicPr>
            <p:cNvPr id="60" name="图片 59"/>
            <p:cNvPicPr>
              <a:picLocks noChangeAspect="1"/>
            </p:cNvPicPr>
            <p:nvPr/>
          </p:nvPicPr>
          <p:blipFill>
            <a:blip r:embed="rId2">
              <a:alphaModFix amt="10000"/>
            </a:blip>
            <a:stretch>
              <a:fillRect/>
            </a:stretch>
          </p:blipFill>
          <p:spPr>
            <a:xfrm>
              <a:off x="7366" y="3224"/>
              <a:ext cx="10698" cy="5695"/>
            </a:xfrm>
            <a:prstGeom prst="rect">
              <a:avLst/>
            </a:prstGeom>
          </p:spPr>
        </p:pic>
        <p:pic>
          <p:nvPicPr>
            <p:cNvPr id="59" name="图片 58"/>
            <p:cNvPicPr>
              <a:picLocks noChangeAspect="1"/>
            </p:cNvPicPr>
            <p:nvPr/>
          </p:nvPicPr>
          <p:blipFill>
            <a:blip r:embed="rId2">
              <a:alphaModFix amt="13000"/>
            </a:blip>
            <a:stretch>
              <a:fillRect/>
            </a:stretch>
          </p:blipFill>
          <p:spPr>
            <a:xfrm>
              <a:off x="8453" y="3512"/>
              <a:ext cx="8564" cy="4559"/>
            </a:xfrm>
            <a:prstGeom prst="rect">
              <a:avLst/>
            </a:prstGeom>
          </p:spPr>
        </p:pic>
        <p:pic>
          <p:nvPicPr>
            <p:cNvPr id="6" name="图片 5" descr="透视"/>
            <p:cNvPicPr>
              <a:picLocks noChangeAspect="1"/>
            </p:cNvPicPr>
            <p:nvPr/>
          </p:nvPicPr>
          <p:blipFill>
            <a:blip r:embed="rId3"/>
            <a:srcRect l="27781" t="27500" r="28356" b="22156"/>
            <a:stretch>
              <a:fillRect/>
            </a:stretch>
          </p:blipFill>
          <p:spPr>
            <a:xfrm>
              <a:off x="9315" y="3224"/>
              <a:ext cx="6830" cy="4414"/>
            </a:xfrm>
            <a:prstGeom prst="rect">
              <a:avLst/>
            </a:prstGeom>
          </p:spPr>
        </p:pic>
      </p:grpSp>
      <p:sp>
        <p:nvSpPr>
          <p:cNvPr id="12" name="文本框 11"/>
          <p:cNvSpPr txBox="1"/>
          <p:nvPr>
            <p:custDataLst>
              <p:tags r:id="rId4"/>
            </p:custDataLst>
          </p:nvPr>
        </p:nvSpPr>
        <p:spPr>
          <a:xfrm>
            <a:off x="574040" y="3301365"/>
            <a:ext cx="1186815" cy="245745"/>
          </a:xfrm>
          <a:prstGeom prst="rect">
            <a:avLst/>
          </a:prstGeom>
          <a:noFill/>
        </p:spPr>
        <p:txBody>
          <a:bodyPr wrap="square" lIns="0" tIns="0" rIns="0" bIns="0" rtlCol="0">
            <a:spAutoFit/>
          </a:bodyPr>
          <a:lstStyle/>
          <a:p>
            <a:pPr algn="l">
              <a:buClrTx/>
              <a:buSzTx/>
              <a:buFontTx/>
              <a:buNone/>
            </a:pPr>
            <a:r>
              <a:rPr sz="1600" b="1">
                <a:solidFill>
                  <a:srgbClr val="326FC8"/>
                </a:solidFill>
                <a:latin typeface="Nexa Black" panose="00000A00000000000000" charset="0"/>
                <a:cs typeface="Nexa Black" panose="00000A00000000000000" charset="0"/>
              </a:rPr>
              <a:t>Audio</a:t>
            </a:r>
            <a:endParaRPr sz="1600" b="1">
              <a:solidFill>
                <a:srgbClr val="326FC8"/>
              </a:solidFill>
              <a:latin typeface="Nexa Black" panose="00000A00000000000000" charset="0"/>
              <a:cs typeface="Nexa Black" panose="00000A00000000000000" charset="0"/>
            </a:endParaRPr>
          </a:p>
        </p:txBody>
      </p:sp>
      <p:sp>
        <p:nvSpPr>
          <p:cNvPr id="18" name="文本框 17"/>
          <p:cNvSpPr txBox="1"/>
          <p:nvPr>
            <p:custDataLst>
              <p:tags r:id="rId5"/>
            </p:custDataLst>
          </p:nvPr>
        </p:nvSpPr>
        <p:spPr>
          <a:xfrm>
            <a:off x="3028950" y="3301365"/>
            <a:ext cx="1186815" cy="245745"/>
          </a:xfrm>
          <a:prstGeom prst="rect">
            <a:avLst/>
          </a:prstGeom>
          <a:noFill/>
        </p:spPr>
        <p:txBody>
          <a:bodyPr wrap="square" lIns="0" tIns="0" rIns="0" bIns="0" rtlCol="0">
            <a:spAutoFit/>
          </a:bodyPr>
          <a:lstStyle/>
          <a:p>
            <a:pPr algn="l">
              <a:buClrTx/>
              <a:buSzTx/>
              <a:buFontTx/>
              <a:buNone/>
            </a:pPr>
            <a:r>
              <a:rPr sz="1600" b="1">
                <a:solidFill>
                  <a:srgbClr val="326FC8"/>
                </a:solidFill>
                <a:latin typeface="Nexa Black" panose="00000A00000000000000" charset="0"/>
                <a:cs typeface="Nexa Black" panose="00000A00000000000000" charset="0"/>
              </a:rPr>
              <a:t>Algorithm</a:t>
            </a:r>
            <a:endParaRPr sz="1600" b="1">
              <a:solidFill>
                <a:srgbClr val="326FC8"/>
              </a:solidFill>
              <a:latin typeface="Nexa Black" panose="00000A00000000000000" charset="0"/>
              <a:cs typeface="Nexa Black" panose="00000A00000000000000" charset="0"/>
            </a:endParaRPr>
          </a:p>
        </p:txBody>
      </p:sp>
      <p:sp>
        <p:nvSpPr>
          <p:cNvPr id="20" name="文本框 19"/>
          <p:cNvSpPr txBox="1"/>
          <p:nvPr>
            <p:custDataLst>
              <p:tags r:id="rId6"/>
            </p:custDataLst>
          </p:nvPr>
        </p:nvSpPr>
        <p:spPr>
          <a:xfrm>
            <a:off x="574040" y="3556635"/>
            <a:ext cx="1933575" cy="663575"/>
          </a:xfrm>
          <a:prstGeom prst="rect">
            <a:avLst/>
          </a:prstGeom>
          <a:noFill/>
        </p:spPr>
        <p:txBody>
          <a:bodyPr wrap="square" lIns="0" tIns="0" rIns="0" bIns="0" rtlCol="0">
            <a:spAutoFit/>
          </a:bodyPr>
          <a:lstStyle/>
          <a:p>
            <a:pPr algn="l">
              <a:lnSpc>
                <a:spcPct val="120000"/>
              </a:lnSpc>
              <a:spcBef>
                <a:spcPts val="0"/>
              </a:spcBef>
              <a:buClrTx/>
              <a:buSzTx/>
              <a:buNone/>
            </a:pPr>
            <a:r>
              <a:rPr sz="1200">
                <a:solidFill>
                  <a:schemeClr val="tx1"/>
                </a:solidFill>
                <a:latin typeface="Nexa Light" panose="00000300000000000000" pitchFamily="50" charset="0"/>
                <a:cs typeface="Nexa Light" panose="00000300000000000000" pitchFamily="50" charset="0"/>
              </a:rPr>
              <a:t>8-beam Micphone Array</a:t>
            </a:r>
            <a:endParaRPr sz="1200">
              <a:solidFill>
                <a:schemeClr val="tx1"/>
              </a:solidFill>
              <a:latin typeface="Nexa Light" panose="00000300000000000000" pitchFamily="50" charset="0"/>
              <a:cs typeface="Nexa Light" panose="00000300000000000000" pitchFamily="50" charset="0"/>
            </a:endParaRPr>
          </a:p>
          <a:p>
            <a:pPr algn="l">
              <a:lnSpc>
                <a:spcPct val="120000"/>
              </a:lnSpc>
              <a:spcBef>
                <a:spcPts val="0"/>
              </a:spcBef>
              <a:buClrTx/>
              <a:buSzTx/>
              <a:buNone/>
            </a:pPr>
            <a:r>
              <a:rPr sz="1200">
                <a:solidFill>
                  <a:schemeClr val="tx1"/>
                </a:solidFill>
                <a:latin typeface="Nexa Light" panose="00000300000000000000" pitchFamily="50" charset="0"/>
                <a:cs typeface="Nexa Light" panose="00000300000000000000" pitchFamily="50" charset="0"/>
              </a:rPr>
              <a:t>360°  Voice Pick-up</a:t>
            </a:r>
            <a:endParaRPr sz="1200">
              <a:solidFill>
                <a:schemeClr val="tx1"/>
              </a:solidFill>
              <a:latin typeface="Nexa Light" panose="00000300000000000000" pitchFamily="50" charset="0"/>
              <a:cs typeface="Nexa Light" panose="00000300000000000000" pitchFamily="50" charset="0"/>
            </a:endParaRPr>
          </a:p>
          <a:p>
            <a:pPr algn="l">
              <a:lnSpc>
                <a:spcPct val="120000"/>
              </a:lnSpc>
              <a:spcBef>
                <a:spcPts val="0"/>
              </a:spcBef>
              <a:buClrTx/>
              <a:buSzTx/>
              <a:buNone/>
            </a:pPr>
            <a:r>
              <a:rPr sz="1200">
                <a:solidFill>
                  <a:schemeClr val="tx1"/>
                </a:solidFill>
                <a:latin typeface="Nexa Light" panose="00000300000000000000" pitchFamily="50" charset="0"/>
                <a:cs typeface="Nexa Light" panose="00000300000000000000" pitchFamily="50" charset="0"/>
              </a:rPr>
              <a:t>pickup </a:t>
            </a:r>
            <a:r>
              <a:rPr sz="1200">
                <a:latin typeface="Nexa Light" panose="00000300000000000000" pitchFamily="50" charset="0"/>
                <a:cs typeface="Nexa Light" panose="00000300000000000000" pitchFamily="50" charset="0"/>
                <a:sym typeface="+mn-ea"/>
              </a:rPr>
              <a:t>range 6m </a:t>
            </a:r>
            <a:endParaRPr sz="1200">
              <a:solidFill>
                <a:schemeClr val="tx1"/>
              </a:solidFill>
              <a:latin typeface="Nexa Light" panose="00000300000000000000" pitchFamily="50" charset="0"/>
              <a:cs typeface="Nexa Light" panose="00000300000000000000" pitchFamily="50" charset="0"/>
            </a:endParaRPr>
          </a:p>
        </p:txBody>
      </p:sp>
      <p:sp>
        <p:nvSpPr>
          <p:cNvPr id="27" name="文本框 26"/>
          <p:cNvSpPr txBox="1"/>
          <p:nvPr>
            <p:custDataLst>
              <p:tags r:id="rId7"/>
            </p:custDataLst>
          </p:nvPr>
        </p:nvSpPr>
        <p:spPr>
          <a:xfrm>
            <a:off x="3028950" y="3556635"/>
            <a:ext cx="1250315" cy="663575"/>
          </a:xfrm>
          <a:prstGeom prst="rect">
            <a:avLst/>
          </a:prstGeom>
          <a:noFill/>
        </p:spPr>
        <p:txBody>
          <a:bodyPr wrap="square" lIns="0" tIns="0" rIns="0" bIns="0" rtlCol="0">
            <a:spAutoFit/>
          </a:bodyPr>
          <a:lstStyle/>
          <a:p>
            <a:pPr algn="l">
              <a:lnSpc>
                <a:spcPct val="120000"/>
              </a:lnSpc>
              <a:spcBef>
                <a:spcPts val="0"/>
              </a:spcBef>
              <a:buClrTx/>
              <a:buSzTx/>
              <a:buNone/>
            </a:pPr>
            <a:r>
              <a:rPr sz="1200">
                <a:latin typeface="Nexa Light" panose="00000300000000000000" pitchFamily="50" charset="0"/>
                <a:cs typeface="Nexa Light" panose="00000300000000000000" pitchFamily="50" charset="0"/>
              </a:rPr>
              <a:t>AGC</a:t>
            </a:r>
            <a:endParaRPr sz="1200">
              <a:latin typeface="Nexa Light" panose="00000300000000000000" pitchFamily="50" charset="0"/>
              <a:cs typeface="Nexa Light" panose="00000300000000000000" pitchFamily="50" charset="0"/>
            </a:endParaRPr>
          </a:p>
          <a:p>
            <a:pPr algn="l">
              <a:lnSpc>
                <a:spcPct val="120000"/>
              </a:lnSpc>
              <a:spcBef>
                <a:spcPts val="0"/>
              </a:spcBef>
              <a:buClrTx/>
              <a:buSzTx/>
              <a:buNone/>
            </a:pPr>
            <a:r>
              <a:rPr sz="1200">
                <a:latin typeface="Nexa Light" panose="00000300000000000000" pitchFamily="50" charset="0"/>
                <a:cs typeface="Nexa Light" panose="00000300000000000000" pitchFamily="50" charset="0"/>
              </a:rPr>
              <a:t>AEC</a:t>
            </a:r>
            <a:endParaRPr sz="1200">
              <a:latin typeface="Nexa Light" panose="00000300000000000000" pitchFamily="50" charset="0"/>
              <a:cs typeface="Nexa Light" panose="00000300000000000000" pitchFamily="50" charset="0"/>
            </a:endParaRPr>
          </a:p>
          <a:p>
            <a:pPr algn="l">
              <a:lnSpc>
                <a:spcPct val="120000"/>
              </a:lnSpc>
              <a:spcBef>
                <a:spcPts val="0"/>
              </a:spcBef>
              <a:buClrTx/>
              <a:buSzTx/>
              <a:buNone/>
            </a:pPr>
            <a:r>
              <a:rPr sz="1200">
                <a:latin typeface="Nexa Light" panose="00000300000000000000" pitchFamily="50" charset="0"/>
                <a:cs typeface="Nexa Light" panose="00000300000000000000" pitchFamily="50" charset="0"/>
                <a:sym typeface="+mn-ea"/>
              </a:rPr>
              <a:t>AI nosie reduce</a:t>
            </a:r>
            <a:endParaRPr sz="1200">
              <a:latin typeface="Nexa Light" panose="00000300000000000000" pitchFamily="50" charset="0"/>
              <a:cs typeface="Nexa Light" panose="00000300000000000000" pitchFamily="50" charset="0"/>
            </a:endParaRPr>
          </a:p>
        </p:txBody>
      </p:sp>
      <p:sp>
        <p:nvSpPr>
          <p:cNvPr id="29" name="文本框 28"/>
          <p:cNvSpPr txBox="1"/>
          <p:nvPr>
            <p:custDataLst>
              <p:tags r:id="rId8"/>
            </p:custDataLst>
          </p:nvPr>
        </p:nvSpPr>
        <p:spPr>
          <a:xfrm>
            <a:off x="574040" y="4559300"/>
            <a:ext cx="1186180" cy="260350"/>
          </a:xfrm>
          <a:prstGeom prst="rect">
            <a:avLst/>
          </a:prstGeom>
          <a:noFill/>
        </p:spPr>
        <p:txBody>
          <a:bodyPr wrap="square" lIns="0" tIns="0" rIns="0" bIns="0" rtlCol="0">
            <a:noAutofit/>
          </a:bodyPr>
          <a:lstStyle/>
          <a:p>
            <a:pPr indent="0">
              <a:buNone/>
            </a:pPr>
            <a:r>
              <a:rPr sz="1600" b="1">
                <a:solidFill>
                  <a:srgbClr val="326FC8"/>
                </a:solidFill>
                <a:latin typeface="Nexa Black" panose="00000A00000000000000" charset="0"/>
                <a:cs typeface="Nexa Black" panose="00000A00000000000000" charset="0"/>
              </a:rPr>
              <a:t>Transmit</a:t>
            </a:r>
            <a:endParaRPr sz="1600" b="1">
              <a:solidFill>
                <a:srgbClr val="326FC8"/>
              </a:solidFill>
              <a:latin typeface="Nexa Black" panose="00000A00000000000000" charset="0"/>
              <a:cs typeface="Nexa Black" panose="00000A00000000000000" charset="0"/>
            </a:endParaRPr>
          </a:p>
        </p:txBody>
      </p:sp>
      <p:sp>
        <p:nvSpPr>
          <p:cNvPr id="30" name="文本框 29"/>
          <p:cNvSpPr txBox="1"/>
          <p:nvPr>
            <p:custDataLst>
              <p:tags r:id="rId9"/>
            </p:custDataLst>
          </p:nvPr>
        </p:nvSpPr>
        <p:spPr>
          <a:xfrm>
            <a:off x="3028950" y="4559300"/>
            <a:ext cx="1133475" cy="245745"/>
          </a:xfrm>
          <a:prstGeom prst="rect">
            <a:avLst/>
          </a:prstGeom>
          <a:noFill/>
        </p:spPr>
        <p:txBody>
          <a:bodyPr wrap="square" lIns="0" tIns="0" rIns="0" bIns="0" rtlCol="0">
            <a:spAutoFit/>
          </a:bodyPr>
          <a:lstStyle/>
          <a:p>
            <a:pPr indent="0">
              <a:buNone/>
            </a:pPr>
            <a:r>
              <a:rPr sz="1600" b="1">
                <a:solidFill>
                  <a:srgbClr val="326FC8"/>
                </a:solidFill>
                <a:latin typeface="Nexa Black" panose="00000A00000000000000" charset="0"/>
                <a:cs typeface="Nexa Black" panose="00000A00000000000000" charset="0"/>
              </a:rPr>
              <a:t>Design</a:t>
            </a:r>
            <a:endParaRPr sz="1600" b="1">
              <a:solidFill>
                <a:srgbClr val="326FC8"/>
              </a:solidFill>
              <a:latin typeface="Nexa Black" panose="00000A00000000000000" charset="0"/>
              <a:cs typeface="Nexa Black" panose="00000A00000000000000" charset="0"/>
            </a:endParaRPr>
          </a:p>
        </p:txBody>
      </p:sp>
      <p:sp>
        <p:nvSpPr>
          <p:cNvPr id="31" name="文本框 30"/>
          <p:cNvSpPr txBox="1"/>
          <p:nvPr>
            <p:custDataLst>
              <p:tags r:id="rId10"/>
            </p:custDataLst>
          </p:nvPr>
        </p:nvSpPr>
        <p:spPr>
          <a:xfrm>
            <a:off x="574040" y="4823460"/>
            <a:ext cx="2268220" cy="663575"/>
          </a:xfrm>
          <a:prstGeom prst="rect">
            <a:avLst/>
          </a:prstGeom>
          <a:noFill/>
        </p:spPr>
        <p:txBody>
          <a:bodyPr wrap="square" lIns="0" tIns="0" rIns="0" bIns="0" rtlCol="0" anchor="t" anchorCtr="0">
            <a:spAutoFit/>
          </a:bodyPr>
          <a:lstStyle/>
          <a:p>
            <a:pPr algn="l">
              <a:lnSpc>
                <a:spcPct val="120000"/>
              </a:lnSpc>
              <a:spcBef>
                <a:spcPts val="0"/>
              </a:spcBef>
              <a:buClrTx/>
              <a:buSzTx/>
              <a:buNone/>
            </a:pPr>
            <a:r>
              <a:rPr sz="1200">
                <a:latin typeface="Nexa Light" panose="00000300000000000000" pitchFamily="50" charset="0"/>
                <a:cs typeface="Nexa Light" panose="00000300000000000000" pitchFamily="50" charset="0"/>
                <a:sym typeface="+mn-ea"/>
              </a:rPr>
              <a:t>Plug-and-play  </a:t>
            </a:r>
            <a:endParaRPr sz="1200">
              <a:latin typeface="Nexa Light" panose="00000300000000000000" pitchFamily="50" charset="0"/>
              <a:cs typeface="Nexa Light" panose="00000300000000000000" pitchFamily="50" charset="0"/>
            </a:endParaRPr>
          </a:p>
          <a:p>
            <a:pPr algn="l">
              <a:lnSpc>
                <a:spcPct val="120000"/>
              </a:lnSpc>
              <a:spcBef>
                <a:spcPts val="0"/>
              </a:spcBef>
              <a:buClrTx/>
              <a:buSzTx/>
              <a:buNone/>
            </a:pPr>
            <a:r>
              <a:rPr sz="1200">
                <a:latin typeface="Nexa Light" panose="00000300000000000000" pitchFamily="50" charset="0"/>
                <a:cs typeface="Nexa Light" panose="00000300000000000000" pitchFamily="50" charset="0"/>
              </a:rPr>
              <a:t>IP protocol</a:t>
            </a:r>
            <a:endParaRPr sz="1200">
              <a:latin typeface="Nexa Light" panose="00000300000000000000" pitchFamily="50" charset="0"/>
              <a:cs typeface="Nexa Light" panose="00000300000000000000" pitchFamily="50" charset="0"/>
            </a:endParaRPr>
          </a:p>
          <a:p>
            <a:pPr algn="l">
              <a:lnSpc>
                <a:spcPct val="120000"/>
              </a:lnSpc>
              <a:spcBef>
                <a:spcPts val="0"/>
              </a:spcBef>
              <a:buClrTx/>
              <a:buSzTx/>
              <a:buNone/>
            </a:pPr>
            <a:r>
              <a:rPr sz="1200">
                <a:latin typeface="Nexa Light" panose="00000300000000000000" pitchFamily="50" charset="0"/>
                <a:cs typeface="Nexa Light" panose="00000300000000000000" pitchFamily="50" charset="0"/>
              </a:rPr>
              <a:t>Daisy Chain</a:t>
            </a:r>
            <a:endParaRPr sz="1200">
              <a:latin typeface="Nexa Light" panose="00000300000000000000" pitchFamily="50" charset="0"/>
              <a:cs typeface="Nexa Light" panose="00000300000000000000" pitchFamily="50" charset="0"/>
            </a:endParaRPr>
          </a:p>
        </p:txBody>
      </p:sp>
      <p:sp>
        <p:nvSpPr>
          <p:cNvPr id="32" name="文本框 31"/>
          <p:cNvSpPr txBox="1"/>
          <p:nvPr>
            <p:custDataLst>
              <p:tags r:id="rId11"/>
            </p:custDataLst>
          </p:nvPr>
        </p:nvSpPr>
        <p:spPr>
          <a:xfrm>
            <a:off x="3028950" y="4823460"/>
            <a:ext cx="1448435" cy="663575"/>
          </a:xfrm>
          <a:prstGeom prst="rect">
            <a:avLst/>
          </a:prstGeom>
          <a:noFill/>
        </p:spPr>
        <p:txBody>
          <a:bodyPr wrap="square" lIns="0" tIns="0" rIns="0" bIns="0" rtlCol="0" anchor="t" anchorCtr="0">
            <a:spAutoFit/>
          </a:bodyPr>
          <a:lstStyle/>
          <a:p>
            <a:pPr algn="l">
              <a:lnSpc>
                <a:spcPct val="120000"/>
              </a:lnSpc>
              <a:spcBef>
                <a:spcPts val="0"/>
              </a:spcBef>
              <a:buClrTx/>
              <a:buSzTx/>
              <a:buNone/>
            </a:pPr>
            <a:r>
              <a:rPr sz="1200">
                <a:latin typeface="Nexa Light" panose="00000300000000000000" pitchFamily="50" charset="0"/>
                <a:cs typeface="Nexa Light" panose="00000300000000000000" pitchFamily="50" charset="0"/>
              </a:rPr>
              <a:t>unmute botton</a:t>
            </a:r>
            <a:endParaRPr sz="1200">
              <a:latin typeface="Nexa Light" panose="00000300000000000000" pitchFamily="50" charset="0"/>
              <a:cs typeface="Nexa Light" panose="00000300000000000000" pitchFamily="50" charset="0"/>
            </a:endParaRPr>
          </a:p>
          <a:p>
            <a:pPr algn="l">
              <a:lnSpc>
                <a:spcPct val="120000"/>
              </a:lnSpc>
              <a:spcBef>
                <a:spcPts val="0"/>
              </a:spcBef>
              <a:buClrTx/>
              <a:buSzTx/>
              <a:buNone/>
            </a:pPr>
            <a:r>
              <a:rPr sz="1200">
                <a:latin typeface="Nexa Light" panose="00000300000000000000" pitchFamily="50" charset="0"/>
                <a:cs typeface="Nexa Light" panose="00000300000000000000" pitchFamily="50" charset="0"/>
                <a:sym typeface="+mn-ea"/>
              </a:rPr>
              <a:t>Obvious LED light</a:t>
            </a:r>
            <a:endParaRPr sz="1200">
              <a:latin typeface="Nexa Light" panose="00000300000000000000" pitchFamily="50" charset="0"/>
              <a:cs typeface="Nexa Light" panose="00000300000000000000" pitchFamily="50" charset="0"/>
            </a:endParaRPr>
          </a:p>
          <a:p>
            <a:pPr algn="l">
              <a:lnSpc>
                <a:spcPct val="120000"/>
              </a:lnSpc>
              <a:spcBef>
                <a:spcPts val="0"/>
              </a:spcBef>
              <a:buClrTx/>
              <a:buSzTx/>
              <a:buNone/>
            </a:pPr>
            <a:r>
              <a:rPr sz="1200">
                <a:latin typeface="Nexa Light" panose="00000300000000000000" pitchFamily="50" charset="0"/>
                <a:cs typeface="Nexa Light" panose="00000300000000000000" pitchFamily="50" charset="0"/>
              </a:rPr>
              <a:t>Desktop Bracket</a:t>
            </a:r>
            <a:endParaRPr sz="1200">
              <a:latin typeface="Nexa Light" panose="00000300000000000000" pitchFamily="50" charset="0"/>
              <a:cs typeface="Nexa Light" panose="00000300000000000000" pitchFamily="50" charset="0"/>
              <a:sym typeface="+mn-ea"/>
            </a:endParaRPr>
          </a:p>
        </p:txBody>
      </p:sp>
      <p:sp>
        <p:nvSpPr>
          <p:cNvPr id="5" name="矩形 4"/>
          <p:cNvSpPr/>
          <p:nvPr/>
        </p:nvSpPr>
        <p:spPr bwMode="auto">
          <a:xfrm flipV="1">
            <a:off x="610235" y="1540"/>
            <a:ext cx="2512161" cy="171354"/>
          </a:xfrm>
          <a:prstGeom prst="rect">
            <a:avLst/>
          </a:prstGeom>
          <a:solidFill>
            <a:srgbClr val="326FC8"/>
          </a:solidFill>
          <a:ln>
            <a:noFill/>
          </a:ln>
        </p:spPr>
        <p:txBody>
          <a:bodyPr vert="horz" wrap="square" lIns="55449" tIns="27724" rIns="55449" bIns="27724" numCol="1" rtlCol="0" anchor="t" anchorCtr="0" compatLnSpc="1">
            <a:noAutofit/>
          </a:bodyPr>
          <a:lstStyle/>
          <a:p>
            <a:pPr lvl="0" algn="l">
              <a:buClrTx/>
              <a:buSzTx/>
              <a:buFontTx/>
            </a:pPr>
            <a:endParaRPr lang="zh-CN" altLang="en-US" sz="1090">
              <a:sym typeface="+mn-ea"/>
            </a:endParaRPr>
          </a:p>
        </p:txBody>
      </p:sp>
      <p:sp>
        <p:nvSpPr>
          <p:cNvPr id="47" name="Freeform 10"/>
          <p:cNvSpPr/>
          <p:nvPr/>
        </p:nvSpPr>
        <p:spPr bwMode="auto">
          <a:xfrm rot="5400000">
            <a:off x="2297397" y="1213448"/>
            <a:ext cx="97" cy="3787"/>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h="6">
                <a:moveTo>
                  <a:pt x="0" y="0"/>
                </a:moveTo>
                <a:lnTo>
                  <a:pt x="0" y="0"/>
                </a:lnTo>
                <a:lnTo>
                  <a:pt x="0" y="1"/>
                </a:lnTo>
                <a:lnTo>
                  <a:pt x="0" y="1"/>
                </a:lnTo>
                <a:lnTo>
                  <a:pt x="0" y="2"/>
                </a:lnTo>
                <a:lnTo>
                  <a:pt x="0" y="0"/>
                </a:lnTo>
                <a:close/>
                <a:moveTo>
                  <a:pt x="0" y="2"/>
                </a:moveTo>
                <a:lnTo>
                  <a:pt x="0" y="3"/>
                </a:lnTo>
                <a:lnTo>
                  <a:pt x="0" y="4"/>
                </a:lnTo>
                <a:lnTo>
                  <a:pt x="0" y="5"/>
                </a:lnTo>
                <a:lnTo>
                  <a:pt x="0" y="6"/>
                </a:lnTo>
                <a:lnTo>
                  <a:pt x="0" y="2"/>
                </a:lnTo>
                <a:close/>
              </a:path>
            </a:pathLst>
          </a:custGeom>
          <a:gradFill>
            <a:gsLst>
              <a:gs pos="0">
                <a:srgbClr val="326FC8">
                  <a:alpha val="21000"/>
                </a:srgbClr>
              </a:gs>
              <a:gs pos="100000">
                <a:srgbClr val="186FD2">
                  <a:alpha val="0"/>
                </a:srgbClr>
              </a:gs>
            </a:gsLst>
            <a:lin ang="5400000" scaled="0"/>
          </a:gradFill>
          <a:ln>
            <a:noFill/>
          </a:ln>
        </p:spPr>
        <p:txBody>
          <a:bodyPr vert="horz" wrap="square" lIns="91440" tIns="45720" rIns="91440" bIns="45720" numCol="1" anchor="t" anchorCtr="0" compatLnSpc="1">
            <a:noAutofit/>
          </a:bodyPr>
          <a:lstStyle/>
          <a:p>
            <a:pPr lvl="0" algn="l">
              <a:buClrTx/>
              <a:buSzTx/>
              <a:buFontTx/>
            </a:pPr>
            <a:endParaRPr lang="zh-CN" altLang="en-US">
              <a:sym typeface="+mn-ea"/>
            </a:endParaRPr>
          </a:p>
        </p:txBody>
      </p:sp>
      <p:sp>
        <p:nvSpPr>
          <p:cNvPr id="56" name="文本框 55"/>
          <p:cNvSpPr txBox="1"/>
          <p:nvPr/>
        </p:nvSpPr>
        <p:spPr>
          <a:xfrm>
            <a:off x="574040" y="2139315"/>
            <a:ext cx="1932940" cy="558800"/>
          </a:xfrm>
          <a:prstGeom prst="rect">
            <a:avLst/>
          </a:prstGeom>
          <a:noFill/>
        </p:spPr>
        <p:txBody>
          <a:bodyPr wrap="square" lIns="0" tIns="0" rIns="0" bIns="0" rtlCol="0" anchor="t">
            <a:spAutoFit/>
          </a:bodyPr>
          <a:p>
            <a:pPr algn="l">
              <a:lnSpc>
                <a:spcPct val="130000"/>
              </a:lnSpc>
            </a:pPr>
            <a:r>
              <a:rPr lang="en-US" altLang="zh-CN" sz="1400">
                <a:solidFill>
                  <a:srgbClr val="4472C4"/>
                </a:solidFill>
                <a:latin typeface="Nexa" panose="00000500000000000000" charset="0"/>
                <a:cs typeface="Nexa" panose="00000500000000000000" charset="0"/>
                <a:sym typeface="+mn-ea"/>
              </a:rPr>
              <a:t>360</a:t>
            </a:r>
            <a:r>
              <a:rPr lang="zh-CN" altLang="en-US" sz="1400">
                <a:solidFill>
                  <a:srgbClr val="4472C4"/>
                </a:solidFill>
                <a:latin typeface="Nexa" panose="00000500000000000000" charset="0"/>
                <a:cs typeface="Nexa" panose="00000500000000000000" charset="0"/>
                <a:sym typeface="+mn-ea"/>
              </a:rPr>
              <a:t>°</a:t>
            </a:r>
            <a:r>
              <a:rPr lang="en-US" altLang="zh-CN" sz="1400">
                <a:solidFill>
                  <a:srgbClr val="4472C4"/>
                </a:solidFill>
                <a:latin typeface="Nexa" panose="00000500000000000000" charset="0"/>
                <a:cs typeface="Nexa" panose="00000500000000000000" charset="0"/>
                <a:sym typeface="+mn-ea"/>
              </a:rPr>
              <a:t>8 mic  Array</a:t>
            </a:r>
            <a:endParaRPr lang="en-US" altLang="zh-CN" sz="1400">
              <a:solidFill>
                <a:srgbClr val="4472C4"/>
              </a:solidFill>
              <a:latin typeface="Nexa" panose="00000500000000000000" charset="0"/>
              <a:cs typeface="Nexa" panose="00000500000000000000" charset="0"/>
            </a:endParaRPr>
          </a:p>
          <a:p>
            <a:pPr algn="l">
              <a:lnSpc>
                <a:spcPct val="130000"/>
              </a:lnSpc>
            </a:pPr>
            <a:r>
              <a:rPr lang="en-US" altLang="zh-CN" sz="1400">
                <a:solidFill>
                  <a:srgbClr val="4472C4"/>
                </a:solidFill>
                <a:latin typeface="Nexa" panose="00000500000000000000" charset="0"/>
                <a:cs typeface="Nexa" panose="00000500000000000000" charset="0"/>
                <a:sym typeface="+mn-ea"/>
              </a:rPr>
              <a:t>IP Protocol</a:t>
            </a:r>
            <a:endParaRPr lang="en-US" altLang="zh-CN" sz="1400">
              <a:solidFill>
                <a:srgbClr val="4472C4"/>
              </a:solidFill>
              <a:latin typeface="Nexa" panose="00000500000000000000" charset="0"/>
              <a:cs typeface="Nexa" panose="00000500000000000000" charset="0"/>
              <a:sym typeface="+mn-ea"/>
            </a:endParaRPr>
          </a:p>
        </p:txBody>
      </p:sp>
      <p:sp>
        <p:nvSpPr>
          <p:cNvPr id="57" name="文本框 56"/>
          <p:cNvSpPr txBox="1"/>
          <p:nvPr/>
        </p:nvSpPr>
        <p:spPr>
          <a:xfrm>
            <a:off x="3028950" y="2139315"/>
            <a:ext cx="1595120" cy="558800"/>
          </a:xfrm>
          <a:prstGeom prst="rect">
            <a:avLst/>
          </a:prstGeom>
          <a:noFill/>
        </p:spPr>
        <p:txBody>
          <a:bodyPr wrap="square" lIns="0" tIns="0" rIns="0" bIns="0" rtlCol="0" anchor="t">
            <a:spAutoFit/>
          </a:bodyPr>
          <a:p>
            <a:pPr algn="l">
              <a:lnSpc>
                <a:spcPct val="130000"/>
              </a:lnSpc>
            </a:pPr>
            <a:r>
              <a:rPr lang="en-US" altLang="zh-CN" sz="1400">
                <a:solidFill>
                  <a:srgbClr val="4472C4"/>
                </a:solidFill>
                <a:latin typeface="Nexa" panose="00000500000000000000" charset="0"/>
                <a:cs typeface="Nexa" panose="00000500000000000000" charset="0"/>
                <a:sym typeface="+mn-ea"/>
              </a:rPr>
              <a:t>Daisy Chain</a:t>
            </a:r>
            <a:endParaRPr lang="en-US" altLang="zh-CN" sz="1400">
              <a:solidFill>
                <a:srgbClr val="4472C4"/>
              </a:solidFill>
              <a:latin typeface="Nexa" panose="00000500000000000000" charset="0"/>
              <a:cs typeface="Nexa" panose="00000500000000000000" charset="0"/>
            </a:endParaRPr>
          </a:p>
          <a:p>
            <a:pPr algn="l">
              <a:lnSpc>
                <a:spcPct val="130000"/>
              </a:lnSpc>
            </a:pPr>
            <a:r>
              <a:rPr lang="en-US" altLang="zh-CN" sz="1400">
                <a:solidFill>
                  <a:srgbClr val="4472C4"/>
                </a:solidFill>
                <a:latin typeface="Nexa" panose="00000500000000000000" charset="0"/>
                <a:cs typeface="Nexa" panose="00000500000000000000" charset="0"/>
                <a:sym typeface="+mn-ea"/>
              </a:rPr>
              <a:t>Plug-and-play</a:t>
            </a:r>
            <a:endParaRPr lang="en-US" altLang="zh-CN" sz="1400">
              <a:solidFill>
                <a:srgbClr val="4472C4"/>
              </a:solidFill>
              <a:latin typeface="Nexa" panose="00000500000000000000" charset="0"/>
              <a:cs typeface="Nexa" panose="00000500000000000000" charset="0"/>
              <a:sym typeface="+mn-ea"/>
            </a:endParaRPr>
          </a:p>
        </p:txBody>
      </p:sp>
      <p:sp>
        <p:nvSpPr>
          <p:cNvPr id="58" name="文本框 57"/>
          <p:cNvSpPr txBox="1"/>
          <p:nvPr/>
        </p:nvSpPr>
        <p:spPr>
          <a:xfrm>
            <a:off x="556895" y="1681480"/>
            <a:ext cx="6096000" cy="276860"/>
          </a:xfrm>
          <a:prstGeom prst="rect">
            <a:avLst/>
          </a:prstGeom>
          <a:noFill/>
        </p:spPr>
        <p:txBody>
          <a:bodyPr wrap="square" lIns="0" tIns="0" rIns="0" bIns="0" rtlCol="0" anchor="t">
            <a:spAutoFit/>
          </a:bodyPr>
          <a:p>
            <a:pPr marL="38100" marR="0" lvl="0" indent="0" algn="l" defTabSz="914400" rtl="0" eaLnBrk="1" fontAlgn="auto" latinLnBrk="0" hangingPunct="1">
              <a:lnSpc>
                <a:spcPct val="100000"/>
              </a:lnSpc>
              <a:spcBef>
                <a:spcPts val="120"/>
              </a:spcBef>
              <a:spcAft>
                <a:spcPct val="0"/>
              </a:spcAft>
              <a:buClrTx/>
              <a:buSzTx/>
              <a:buFontTx/>
              <a:buNone/>
              <a:defRPr/>
            </a:pPr>
            <a:r>
              <a:rPr lang="en-US" altLang="zh-CN" b="1" spc="15">
                <a:solidFill>
                  <a:srgbClr val="4472C4"/>
                </a:solidFill>
                <a:latin typeface="Nexa Bold" panose="00000500000000000000" charset="0"/>
                <a:cs typeface="Nexa Bold" panose="00000500000000000000" charset="0"/>
                <a:sym typeface="+mn-ea"/>
              </a:rPr>
              <a:t>The best audio experience for XBar</a:t>
            </a:r>
            <a:endParaRPr lang="en-US" altLang="zh-CN" b="1" spc="15">
              <a:solidFill>
                <a:srgbClr val="4472C4"/>
              </a:solidFill>
              <a:latin typeface="Nexa Bold" panose="00000500000000000000" charset="0"/>
              <a:cs typeface="Nexa Bold" panose="00000500000000000000" charset="0"/>
              <a:sym typeface="+mn-ea"/>
            </a:endParaRPr>
          </a:p>
        </p:txBody>
      </p:sp>
      <p:sp>
        <p:nvSpPr>
          <p:cNvPr id="3" name="object 3"/>
          <p:cNvSpPr txBox="1">
            <a:spLocks noGrp="1"/>
          </p:cNvSpPr>
          <p:nvPr>
            <p:custDataLst>
              <p:tags r:id="rId12"/>
            </p:custDataLst>
          </p:nvPr>
        </p:nvSpPr>
        <p:spPr>
          <a:xfrm>
            <a:off x="574040" y="314960"/>
            <a:ext cx="8435975" cy="468630"/>
          </a:xfrm>
          <a:prstGeom prst="rect">
            <a:avLst/>
          </a:prstGeom>
        </p:spPr>
        <p:txBody>
          <a:bodyPr vert="horz" wrap="square" lIns="0" tIns="7316" rIns="0" bIns="0" rtlCol="0">
            <a:spAutoFit/>
          </a:bodyPr>
          <a:lstStyle>
            <a:lvl1pPr>
              <a:defRPr sz="5750" b="1" i="0">
                <a:solidFill>
                  <a:schemeClr val="bg1"/>
                </a:solidFill>
                <a:latin typeface="Nexa" panose="00000500000000000000"/>
                <a:ea typeface="+mj-ea"/>
                <a:cs typeface="Nexa" panose="00000500000000000000"/>
              </a:defRPr>
            </a:lvl1pPr>
          </a:lstStyle>
          <a:p>
            <a:pPr marL="12700" algn="l">
              <a:lnSpc>
                <a:spcPct val="100000"/>
              </a:lnSpc>
              <a:spcBef>
                <a:spcPts val="95"/>
              </a:spcBef>
            </a:pPr>
            <a:r>
              <a:rPr lang="en-US" altLang="zh-CN" sz="3000" spc="-5">
                <a:solidFill>
                  <a:schemeClr val="tx1"/>
                </a:solidFill>
                <a:latin typeface="Nexa-Black" panose="00000500000000000000"/>
                <a:cs typeface="Nexa-Black" panose="00000500000000000000"/>
                <a:sym typeface="+mn-ea"/>
              </a:rPr>
              <a:t>MAXHUB Mic Pod DM30</a:t>
            </a:r>
            <a:endParaRPr lang="en-US" altLang="zh-CN" sz="3000" b="1" spc="-5">
              <a:solidFill>
                <a:schemeClr val="tx1"/>
              </a:solidFill>
              <a:latin typeface="Nexa-Black" panose="00000500000000000000"/>
              <a:cs typeface="Nexa-Black" panose="00000500000000000000"/>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610235" y="4641850"/>
            <a:ext cx="10973435" cy="1699895"/>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矩形 12"/>
          <p:cNvSpPr/>
          <p:nvPr>
            <p:custDataLst>
              <p:tags r:id="rId2"/>
            </p:custDataLst>
          </p:nvPr>
        </p:nvSpPr>
        <p:spPr>
          <a:xfrm>
            <a:off x="610235" y="2860675"/>
            <a:ext cx="10973435" cy="1699895"/>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custDataLst>
              <p:tags r:id="rId3"/>
            </p:custDataLst>
          </p:nvPr>
        </p:nvSpPr>
        <p:spPr>
          <a:xfrm>
            <a:off x="609283" y="1079500"/>
            <a:ext cx="10973435" cy="1699895"/>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nvSpPr>
        <p:spPr>
          <a:xfrm>
            <a:off x="2579370" y="1198245"/>
            <a:ext cx="8817610" cy="1462405"/>
          </a:xfrm>
          <a:prstGeom prst="rect">
            <a:avLst/>
          </a:prstGeom>
        </p:spPr>
        <p:txBody>
          <a:bodyPr lIns="0" tIns="0" rIns="0" bIns="0">
            <a:noAutofit/>
          </a:bodyPr>
          <a:lstStyle>
            <a:defPPr>
              <a:defRPr lang="zh-CN"/>
            </a:defPPr>
          </a:lstStyle>
          <a:p>
            <a:pPr indent="0" algn="l" rtl="0" fontAlgn="auto">
              <a:lnSpc>
                <a:spcPct val="100000"/>
              </a:lnSpc>
              <a:spcBef>
                <a:spcPts val="0"/>
              </a:spcBef>
              <a:spcAft>
                <a:spcPct val="0"/>
              </a:spcAft>
            </a:pPr>
            <a:r>
              <a:rPr lang="en-US" altLang="zh-CN" sz="1600" b="1" i="0" u="none" spc="15" baseline="0">
                <a:solidFill>
                  <a:srgbClr val="4472C4"/>
                </a:solidFill>
                <a:latin typeface="Nexa Bold" panose="00000500000000000000" charset="0"/>
                <a:cs typeface="Nexa Bold" panose="00000500000000000000" charset="0"/>
              </a:rPr>
              <a:t>Core Functions Full-scenario audio pickup + HD sound quality, ensuring seamless meeting communication</a:t>
            </a:r>
            <a:endParaRPr lang="en-US" altLang="zh-CN" sz="1600" b="1" i="0" spc="15">
              <a:solidFill>
                <a:srgbClr val="4472C4"/>
              </a:solidFill>
              <a:latin typeface="Nexa Bold" panose="00000500000000000000" charset="0"/>
              <a:cs typeface="Nexa Bold" panose="00000500000000000000" charset="0"/>
            </a:endParaRPr>
          </a:p>
          <a:p>
            <a:pPr indent="0" algn="l" rtl="0" fontAlgn="auto">
              <a:lnSpc>
                <a:spcPct val="100000"/>
              </a:lnSpc>
              <a:spcBef>
                <a:spcPts val="0"/>
              </a:spcBef>
              <a:spcAft>
                <a:spcPct val="0"/>
              </a:spcAft>
              <a:buAutoNum type="arabicPeriod"/>
            </a:pPr>
            <a:r>
              <a:rPr sz="900" b="1" i="0" u="none" baseline="0">
                <a:latin typeface="Nexa Bold" panose="00000500000000000000" charset="0"/>
                <a:cs typeface="Nexa Bold" panose="00000500000000000000" charset="0"/>
              </a:rPr>
              <a:t>360° omnidirectional audio pickup + cascading expansion: </a:t>
            </a:r>
            <a:r>
              <a:rPr sz="900" b="0" i="0" u="none" baseline="0">
                <a:latin typeface="Nexa Light" panose="00000300000000000000" pitchFamily="50" charset="0"/>
                <a:cs typeface="Nexa Light" panose="00000300000000000000" pitchFamily="50" charset="0"/>
              </a:rPr>
              <a:t>Omnidirectional audio capture eliminates blind spots across your meeting room, delivering </a:t>
            </a:r>
            <a:endParaRPr sz="900" b="0" i="0" u="none" baseline="0">
              <a:latin typeface="Nexa Light" panose="00000300000000000000" pitchFamily="50" charset="0"/>
              <a:cs typeface="Nexa Light" panose="00000300000000000000" pitchFamily="50" charset="0"/>
            </a:endParaRPr>
          </a:p>
          <a:p>
            <a:pPr indent="0" algn="l" rtl="0" fontAlgn="auto">
              <a:lnSpc>
                <a:spcPct val="100000"/>
              </a:lnSpc>
              <a:spcBef>
                <a:spcPts val="0"/>
              </a:spcBef>
              <a:spcAft>
                <a:spcPct val="0"/>
              </a:spcAft>
              <a:buAutoNum type="arabicPeriod"/>
            </a:pPr>
            <a:r>
              <a:rPr sz="900" b="0" i="0" u="none" baseline="0">
                <a:latin typeface="Nexa Light" panose="00000300000000000000" pitchFamily="50" charset="0"/>
                <a:cs typeface="Nexa Light" panose="00000300000000000000" pitchFamily="50" charset="0"/>
              </a:rPr>
              <a:t>crystal-clear recordings of both soft individual speech and scattered group discussions. Support for multi-microphone cascading, combined with </a:t>
            </a:r>
            <a:endParaRPr sz="900" b="0" i="0" u="none" baseline="0">
              <a:latin typeface="Nexa Light" panose="00000300000000000000" pitchFamily="50" charset="0"/>
              <a:cs typeface="Nexa Light" panose="00000300000000000000" pitchFamily="50" charset="0"/>
            </a:endParaRPr>
          </a:p>
          <a:p>
            <a:pPr indent="0" algn="l" rtl="0" fontAlgn="auto">
              <a:lnSpc>
                <a:spcPct val="100000"/>
              </a:lnSpc>
              <a:spcBef>
                <a:spcPts val="0"/>
              </a:spcBef>
              <a:spcAft>
                <a:spcPct val="0"/>
              </a:spcAft>
              <a:buAutoNum type="arabicPeriod"/>
            </a:pPr>
            <a:r>
              <a:rPr sz="900" b="0" i="0" u="none" baseline="0">
                <a:latin typeface="Nexa Light" panose="00000300000000000000" pitchFamily="50" charset="0"/>
                <a:cs typeface="Nexa Light" panose="00000300000000000000" pitchFamily="50" charset="0"/>
              </a:rPr>
              <a:t>plug-and-play operation (no debugging or extra drivers needed), it works seamlessly with XBar to flexibly fit meeting spaces of all sizes and usage scenarios.</a:t>
            </a:r>
            <a:endParaRPr lang="en-GB" altLang="en-US" sz="900" b="0" i="0">
              <a:solidFill>
                <a:srgbClr val="000000"/>
              </a:solidFill>
              <a:latin typeface="Times New Roman" panose="02020603050405020304" charset="0"/>
              <a:ea typeface="微软雅黑" panose="020B0503020204020204" charset="-122"/>
              <a:cs typeface="Times New Roman" panose="02020603050405020304" charset="0"/>
            </a:endParaRPr>
          </a:p>
          <a:p>
            <a:pPr indent="0" algn="l" rtl="0" fontAlgn="auto">
              <a:lnSpc>
                <a:spcPct val="100000"/>
              </a:lnSpc>
              <a:spcBef>
                <a:spcPts val="0"/>
              </a:spcBef>
              <a:spcAft>
                <a:spcPct val="0"/>
              </a:spcAft>
              <a:buAutoNum type="arabicPeriod"/>
            </a:pPr>
            <a:r>
              <a:rPr sz="900" b="1" i="0" u="none" baseline="0">
                <a:latin typeface="Nexa Bold" panose="00000500000000000000" charset="0"/>
                <a:cs typeface="Nexa Bold" panose="00000500000000000000" charset="0"/>
              </a:rPr>
              <a:t>AI Audio Algorithm: </a:t>
            </a:r>
            <a:r>
              <a:rPr sz="900" b="0" i="0" u="none" baseline="0">
                <a:latin typeface="Nexa Light" panose="00000300000000000000" pitchFamily="50" charset="0"/>
                <a:cs typeface="Nexa Light" panose="00000300000000000000" pitchFamily="50" charset="0"/>
              </a:rPr>
              <a:t>Integrated with three core AI audio algorithms—AGC (Automatic Gain Control), AEC (Acoustic Echo Cancellation), and environmental noise reduction—the device delivers professional-grade audio processing for meeting scenarios. These algorithms automatically balance the volume of voices from varying distances, eliminate speaker echoes, and suppress over 300 types of background noise (including keyboard typing and air conditioning hum). Even in remote meetings, this ensures crystal-clear, "face-to-face" quality communication.</a:t>
            </a:r>
            <a:endParaRPr sz="900" b="0" i="0" u="none" baseline="0">
              <a:latin typeface="Nexa Light" panose="00000300000000000000" pitchFamily="50" charset="0"/>
              <a:cs typeface="Nexa Light" panose="00000300000000000000" pitchFamily="50" charset="0"/>
            </a:endParaRPr>
          </a:p>
        </p:txBody>
      </p:sp>
      <p:pic>
        <p:nvPicPr>
          <p:cNvPr id="3" name="图片 2"/>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748665" y="3069908"/>
            <a:ext cx="1520825" cy="1281430"/>
          </a:xfrm>
          <a:prstGeom prst="rect">
            <a:avLst/>
          </a:prstGeom>
        </p:spPr>
      </p:pic>
      <p:sp>
        <p:nvSpPr>
          <p:cNvPr id="4" name="矩形 3"/>
          <p:cNvSpPr/>
          <p:nvPr/>
        </p:nvSpPr>
        <p:spPr bwMode="auto">
          <a:xfrm flipV="1">
            <a:off x="610235" y="1540"/>
            <a:ext cx="2512161" cy="171354"/>
          </a:xfrm>
          <a:prstGeom prst="rect">
            <a:avLst/>
          </a:prstGeom>
          <a:solidFill>
            <a:srgbClr val="326FC8"/>
          </a:solidFill>
          <a:ln>
            <a:noFill/>
          </a:ln>
        </p:spPr>
        <p:txBody>
          <a:bodyPr vert="horz" wrap="square" lIns="55449" tIns="27724" rIns="55449" bIns="27724" numCol="1" rtlCol="0" anchor="t" anchorCtr="0" compatLnSpc="1">
            <a:noAutofit/>
          </a:bodyPr>
          <a:lstStyle/>
          <a:p>
            <a:pPr lvl="0" algn="l">
              <a:buClrTx/>
              <a:buSzTx/>
              <a:buFontTx/>
            </a:pPr>
            <a:endParaRPr lang="zh-CN" altLang="en-US" sz="1090">
              <a:sym typeface="+mn-ea"/>
            </a:endParaRPr>
          </a:p>
        </p:txBody>
      </p:sp>
      <p:sp>
        <p:nvSpPr>
          <p:cNvPr id="41" name="object 3"/>
          <p:cNvSpPr txBox="1">
            <a:spLocks noGrp="1"/>
          </p:cNvSpPr>
          <p:nvPr>
            <p:custDataLst>
              <p:tags r:id="rId5"/>
            </p:custDataLst>
          </p:nvPr>
        </p:nvSpPr>
        <p:spPr>
          <a:xfrm>
            <a:off x="574040" y="314960"/>
            <a:ext cx="11733530" cy="468630"/>
          </a:xfrm>
          <a:prstGeom prst="rect">
            <a:avLst/>
          </a:prstGeom>
        </p:spPr>
        <p:txBody>
          <a:bodyPr vert="horz" wrap="square" lIns="0" tIns="7316" rIns="0" bIns="0" rtlCol="0">
            <a:spAutoFit/>
          </a:bodyPr>
          <a:lstStyle>
            <a:lvl1pPr>
              <a:defRPr sz="5750" b="1" i="0">
                <a:solidFill>
                  <a:schemeClr val="bg1"/>
                </a:solidFill>
                <a:latin typeface="Nexa" panose="00000500000000000000"/>
                <a:ea typeface="+mj-ea"/>
                <a:cs typeface="Nexa" panose="00000500000000000000"/>
              </a:defRPr>
            </a:lvl1pPr>
          </a:lstStyle>
          <a:p>
            <a:pPr marL="12700" algn="l">
              <a:lnSpc>
                <a:spcPct val="100000"/>
              </a:lnSpc>
              <a:spcBef>
                <a:spcPts val="95"/>
              </a:spcBef>
            </a:pPr>
            <a:r>
              <a:rPr lang="en-US" altLang="zh-CN" sz="3000" spc="-5">
                <a:solidFill>
                  <a:schemeClr val="tx1"/>
                </a:solidFill>
                <a:latin typeface="Nexa-Black" panose="00000500000000000000"/>
                <a:cs typeface="Nexa-Black" panose="00000500000000000000"/>
                <a:sym typeface="+mn-ea"/>
              </a:rPr>
              <a:t>MAXHUB Mic Pod DM30 </a:t>
            </a:r>
            <a:r>
              <a:rPr lang="en-US" altLang="zh-CN" sz="3000" b="1" spc="-5">
                <a:solidFill>
                  <a:schemeClr val="tx1"/>
                </a:solidFill>
                <a:latin typeface="Nexa-Black" panose="00000500000000000000"/>
                <a:cs typeface="Nexa-Black" panose="00000500000000000000"/>
              </a:rPr>
              <a:t>Sell point</a:t>
            </a:r>
            <a:endParaRPr lang="en-US" altLang="zh-CN" sz="3000" b="1" spc="-5">
              <a:solidFill>
                <a:schemeClr val="tx1"/>
              </a:solidFill>
              <a:latin typeface="Nexa-Black" panose="00000500000000000000"/>
              <a:cs typeface="Nexa-Black" panose="00000500000000000000"/>
            </a:endParaRPr>
          </a:p>
        </p:txBody>
      </p:sp>
      <p:sp>
        <p:nvSpPr>
          <p:cNvPr id="7" name="文本框 6"/>
          <p:cNvSpPr txBox="1"/>
          <p:nvPr/>
        </p:nvSpPr>
        <p:spPr>
          <a:xfrm>
            <a:off x="2580640" y="3315335"/>
            <a:ext cx="8815705" cy="790575"/>
          </a:xfrm>
          <a:prstGeom prst="rect">
            <a:avLst/>
          </a:prstGeom>
          <a:noFill/>
        </p:spPr>
        <p:txBody>
          <a:bodyPr wrap="square" lIns="0" tIns="0" rIns="0" bIns="0" rtlCol="0" anchor="t">
            <a:noAutofit/>
          </a:bodyPr>
          <a:p>
            <a:pPr indent="0" algn="l" rtl="0" fontAlgn="auto">
              <a:lnSpc>
                <a:spcPct val="100000"/>
              </a:lnSpc>
              <a:spcBef>
                <a:spcPts val="0"/>
              </a:spcBef>
              <a:spcAft>
                <a:spcPct val="0"/>
              </a:spcAft>
            </a:pPr>
            <a:r>
              <a:rPr lang="en-US" altLang="zh-CN" sz="1600" b="1" spc="15">
                <a:solidFill>
                  <a:srgbClr val="4472C4"/>
                </a:solidFill>
                <a:latin typeface="Nexa Bold" panose="00000500000000000000" charset="0"/>
                <a:cs typeface="Nexa Bold" panose="00000500000000000000" charset="0"/>
                <a:sym typeface="+mn-ea"/>
              </a:rPr>
              <a:t>Ease of Use: Easy to Operate + Seamless Compatibility，Ready to Use Out of the Box</a:t>
            </a:r>
            <a:endParaRPr lang="en-US" altLang="zh-CN" sz="1600" b="1" i="0" spc="15">
              <a:solidFill>
                <a:srgbClr val="4472C4"/>
              </a:solidFill>
              <a:latin typeface="Nexa Bold" panose="00000500000000000000" charset="0"/>
              <a:cs typeface="Nexa Bold" panose="00000500000000000000" charset="0"/>
            </a:endParaRPr>
          </a:p>
          <a:p>
            <a:pPr indent="0" algn="l" rtl="0" fontAlgn="auto">
              <a:lnSpc>
                <a:spcPct val="100000"/>
              </a:lnSpc>
              <a:spcBef>
                <a:spcPts val="0"/>
              </a:spcBef>
              <a:spcAft>
                <a:spcPct val="0"/>
              </a:spcAft>
              <a:buAutoNum type="arabicPeriod"/>
            </a:pPr>
            <a:r>
              <a:rPr sz="900" b="1">
                <a:latin typeface="Nexa Bold" panose="00000500000000000000" charset="0"/>
                <a:cs typeface="Nexa Bold" panose="00000500000000000000" charset="0"/>
                <a:sym typeface="+mn-ea"/>
              </a:rPr>
              <a:t>Touch Mute Toggle:</a:t>
            </a:r>
            <a:r>
              <a:rPr lang="en-GB" sz="900">
                <a:solidFill>
                  <a:srgbClr val="000000"/>
                </a:solidFill>
                <a:latin typeface="Times New Roman" panose="02020603050405020304" charset="0"/>
                <a:ea typeface="微软雅黑" panose="020B0503020204020204" charset="-122"/>
                <a:cs typeface="Times New Roman" panose="02020603050405020304" charset="0"/>
                <a:sym typeface="+mn-ea"/>
              </a:rPr>
              <a:t> </a:t>
            </a:r>
            <a:r>
              <a:rPr sz="900">
                <a:latin typeface="Nexa Light" panose="00000300000000000000" pitchFamily="50" charset="0"/>
                <a:cs typeface="Nexa Light" panose="00000300000000000000" pitchFamily="50" charset="0"/>
                <a:sym typeface="+mn-ea"/>
              </a:rPr>
              <a:t>Tap the key to turn audio pickup on/off, offering intuitive operation with no mechanical noise. No need to search for physical switches during meetings, and the mute status is clearly visible</a:t>
            </a:r>
            <a:r>
              <a:rPr lang="en-GB" sz="900">
                <a:solidFill>
                  <a:srgbClr val="000000"/>
                </a:solidFill>
                <a:latin typeface="Times New Roman" panose="02020603050405020304" charset="0"/>
                <a:ea typeface="微软雅黑" panose="020B0503020204020204" charset="-122"/>
                <a:cs typeface="Times New Roman" panose="02020603050405020304" charset="0"/>
                <a:sym typeface="+mn-ea"/>
              </a:rPr>
              <a:t>.</a:t>
            </a:r>
            <a:endParaRPr lang="en-GB" altLang="en-US" sz="900" b="0" i="0">
              <a:solidFill>
                <a:srgbClr val="000000"/>
              </a:solidFill>
              <a:latin typeface="Times New Roman" panose="02020603050405020304" charset="0"/>
              <a:ea typeface="微软雅黑" panose="020B0503020204020204" charset="-122"/>
              <a:cs typeface="Times New Roman" panose="02020603050405020304" charset="0"/>
            </a:endParaRPr>
          </a:p>
          <a:p>
            <a:pPr indent="0" algn="l" rtl="0" fontAlgn="auto">
              <a:lnSpc>
                <a:spcPct val="100000"/>
              </a:lnSpc>
              <a:spcBef>
                <a:spcPts val="0"/>
              </a:spcBef>
              <a:spcAft>
                <a:spcPct val="0"/>
              </a:spcAft>
              <a:buAutoNum type="arabicPeriod"/>
            </a:pPr>
            <a:r>
              <a:rPr sz="900" b="1">
                <a:latin typeface="Nexa Bold" panose="00000500000000000000" charset="0"/>
                <a:cs typeface="Nexa Bold" panose="00000500000000000000" charset="0"/>
                <a:sym typeface="+mn-ea"/>
              </a:rPr>
              <a:t>XBar Series Plug and Play: </a:t>
            </a:r>
            <a:r>
              <a:rPr sz="900">
                <a:latin typeface="Nexa Light" panose="00000300000000000000" pitchFamily="50" charset="0"/>
                <a:cs typeface="Nexa Light" panose="00000300000000000000" pitchFamily="50" charset="0"/>
                <a:sym typeface="+mn-ea"/>
              </a:rPr>
              <a:t>Seamlessly compatible with XBar series products. There is no need for additional driver installation or complex configuration. Simply connect and start using immediately, reducing the cost of device pairing and deployment.</a:t>
            </a:r>
            <a:endParaRPr lang="zh-CN" altLang="en-US" sz="900">
              <a:latin typeface="Nexa Light" panose="00000300000000000000" pitchFamily="50" charset="0"/>
              <a:cs typeface="Nexa Light" panose="00000300000000000000" pitchFamily="50" charset="0"/>
              <a:sym typeface="+mn-ea"/>
            </a:endParaRPr>
          </a:p>
        </p:txBody>
      </p:sp>
      <p:sp>
        <p:nvSpPr>
          <p:cNvPr id="8" name="文本框 7"/>
          <p:cNvSpPr txBox="1"/>
          <p:nvPr/>
        </p:nvSpPr>
        <p:spPr>
          <a:xfrm>
            <a:off x="2579370" y="4830445"/>
            <a:ext cx="8675370" cy="1323340"/>
          </a:xfrm>
          <a:prstGeom prst="rect">
            <a:avLst/>
          </a:prstGeom>
          <a:noFill/>
        </p:spPr>
        <p:txBody>
          <a:bodyPr wrap="square" lIns="0" tIns="0" rIns="0" bIns="0" rtlCol="0" anchor="t">
            <a:spAutoFit/>
          </a:bodyPr>
          <a:p>
            <a:pPr algn="l" rtl="0" fontAlgn="auto">
              <a:lnSpc>
                <a:spcPct val="100000"/>
              </a:lnSpc>
              <a:spcBef>
                <a:spcPts val="0"/>
              </a:spcBef>
              <a:buClrTx/>
              <a:buSzTx/>
              <a:buFontTx/>
            </a:pPr>
            <a:r>
              <a:rPr lang="en-US" altLang="zh-CN" sz="1600" b="1" spc="15">
                <a:solidFill>
                  <a:srgbClr val="4472C4"/>
                </a:solidFill>
                <a:latin typeface="Nexa Bold" panose="00000500000000000000" charset="0"/>
                <a:cs typeface="Nexa Bold" panose="00000500000000000000" charset="0"/>
                <a:sym typeface="+mn-ea"/>
              </a:rPr>
              <a:t>Management and Installation: Flexible Compatibility + Stable Reliability, Meeting Diverse Needs</a:t>
            </a:r>
            <a:endParaRPr lang="en-US" altLang="zh-CN" sz="1600" b="1" i="0" spc="15">
              <a:solidFill>
                <a:srgbClr val="4472C4"/>
              </a:solidFill>
              <a:latin typeface="Nexa Bold" panose="00000500000000000000" charset="0"/>
              <a:cs typeface="Nexa Bold" panose="00000500000000000000" charset="0"/>
            </a:endParaRPr>
          </a:p>
          <a:p>
            <a:pPr indent="0" algn="l" rtl="0" fontAlgn="auto">
              <a:lnSpc>
                <a:spcPct val="100000"/>
              </a:lnSpc>
              <a:spcBef>
                <a:spcPts val="0"/>
              </a:spcBef>
              <a:spcAft>
                <a:spcPct val="0"/>
              </a:spcAft>
              <a:buAutoNum type="arabicPeriod"/>
            </a:pPr>
            <a:r>
              <a:rPr sz="900" b="1">
                <a:latin typeface="Nexa Bold" panose="00000500000000000000" charset="0"/>
                <a:cs typeface="Nexa Bold" panose="00000500000000000000" charset="0"/>
                <a:sym typeface="+mn-ea"/>
              </a:rPr>
              <a:t>IP-Centric Visualized Centralized Management:</a:t>
            </a:r>
            <a:r>
              <a:rPr lang="en-GB" sz="900">
                <a:solidFill>
                  <a:srgbClr val="000000"/>
                </a:solidFill>
                <a:latin typeface="Times New Roman" panose="02020603050405020304" charset="0"/>
                <a:ea typeface="微软雅黑" panose="020B0503020204020204" charset="-122"/>
                <a:cs typeface="Times New Roman" panose="02020603050405020304" charset="0"/>
                <a:sym typeface="+mn-ea"/>
              </a:rPr>
              <a:t> </a:t>
            </a:r>
            <a:r>
              <a:rPr sz="900">
                <a:latin typeface="Nexa Light" panose="00000300000000000000" pitchFamily="50" charset="0"/>
                <a:cs typeface="Nexa Light" panose="00000300000000000000" pitchFamily="50" charset="0"/>
                <a:sym typeface="+mn-ea"/>
              </a:rPr>
              <a:t>Leveraging standard IP transmission protocols, the software management platform supports independent monitoring of individual or multiple microphones. For enterprise-wide multi-room deployments, IT personnel can remotely oversee the operational status of each device without the need for on-site inspections, thereby substantially enhancing overall operational efficiency.</a:t>
            </a:r>
            <a:endParaRPr sz="900" i="0">
              <a:latin typeface="Nexa Light" panose="00000300000000000000" pitchFamily="50" charset="0"/>
              <a:cs typeface="Nexa Light" panose="00000300000000000000" pitchFamily="50" charset="0"/>
            </a:endParaRPr>
          </a:p>
          <a:p>
            <a:pPr indent="0" algn="l" rtl="0" fontAlgn="auto">
              <a:lnSpc>
                <a:spcPct val="100000"/>
              </a:lnSpc>
              <a:spcBef>
                <a:spcPts val="0"/>
              </a:spcBef>
              <a:spcAft>
                <a:spcPct val="0"/>
              </a:spcAft>
              <a:buAutoNum type="arabicPeriod"/>
            </a:pPr>
            <a:r>
              <a:rPr sz="900" b="1">
                <a:latin typeface="Nexa Bold" panose="00000500000000000000" charset="0"/>
                <a:cs typeface="Nexa Bold" panose="00000500000000000000" charset="0"/>
                <a:sym typeface="+mn-ea"/>
              </a:rPr>
              <a:t>A Dual Anti-Slip and Locking Structure: </a:t>
            </a:r>
            <a:r>
              <a:rPr sz="900">
                <a:latin typeface="Nexa Light" panose="00000300000000000000" pitchFamily="50" charset="0"/>
                <a:cs typeface="Nexa Light" panose="00000300000000000000" pitchFamily="50" charset="0"/>
                <a:sym typeface="+mn-ea"/>
              </a:rPr>
              <a:t>This device offers a dual stability solution. For desktop placement, its non-slip base prevents movement caused by vibrations. For permanent installation, it supports a mounting bracket, ideal for scenarios like permanent conference room setups. This design offers both flexibility and stability.</a:t>
            </a:r>
            <a:endParaRPr lang="zh-CN" altLang="en-US" sz="900">
              <a:latin typeface="Nexa Light" panose="00000300000000000000" pitchFamily="50" charset="0"/>
              <a:cs typeface="Nexa Light" panose="00000300000000000000" pitchFamily="50" charset="0"/>
              <a:sym typeface="+mn-ea"/>
            </a:endParaRPr>
          </a:p>
        </p:txBody>
      </p:sp>
      <p:pic>
        <p:nvPicPr>
          <p:cNvPr id="11" name="图片 10"/>
          <p:cNvPicPr>
            <a:picLocks noChangeAspect="1"/>
          </p:cNvPicPr>
          <p:nvPr/>
        </p:nvPicPr>
        <p:blipFill>
          <a:blip r:embed="rId6"/>
          <a:stretch>
            <a:fillRect/>
          </a:stretch>
        </p:blipFill>
        <p:spPr>
          <a:xfrm>
            <a:off x="915670" y="1332865"/>
            <a:ext cx="1193165" cy="1193165"/>
          </a:xfrm>
          <a:prstGeom prst="rect">
            <a:avLst/>
          </a:prstGeom>
        </p:spPr>
      </p:pic>
      <p:pic>
        <p:nvPicPr>
          <p:cNvPr id="12" name="图片 11"/>
          <p:cNvPicPr>
            <a:picLocks noChangeAspect="1"/>
          </p:cNvPicPr>
          <p:nvPr/>
        </p:nvPicPr>
        <p:blipFill>
          <a:blip r:embed="rId7"/>
          <a:stretch>
            <a:fillRect/>
          </a:stretch>
        </p:blipFill>
        <p:spPr>
          <a:xfrm>
            <a:off x="909955" y="4866005"/>
            <a:ext cx="1181735" cy="1251585"/>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custDataLst>
              <p:tags r:id="rId1"/>
            </p:custDataLst>
          </p:nvPr>
        </p:nvGraphicFramePr>
        <p:xfrm>
          <a:off x="610235" y="942340"/>
          <a:ext cx="10972800" cy="5315585"/>
        </p:xfrm>
        <a:graphic>
          <a:graphicData uri="http://schemas.openxmlformats.org/drawingml/2006/table">
            <a:tbl>
              <a:tblPr/>
              <a:tblGrid>
                <a:gridCol w="749300"/>
                <a:gridCol w="2854960"/>
                <a:gridCol w="3315970"/>
                <a:gridCol w="4052570"/>
              </a:tblGrid>
              <a:tr h="366395">
                <a:tc>
                  <a:txBody>
                    <a:bodyPr/>
                    <a:lstStyle/>
                    <a:p>
                      <a:pPr indent="0" algn="ctr" rtl="0" eaLnBrk="1" fontAlgn="auto" latinLnBrk="0" hangingPunct="1">
                        <a:lnSpc>
                          <a:spcPct val="100000"/>
                        </a:lnSpc>
                        <a:spcBef>
                          <a:spcPct val="0"/>
                        </a:spcBef>
                        <a:spcAft>
                          <a:spcPct val="0"/>
                        </a:spcAft>
                      </a:pPr>
                      <a:r>
                        <a:rPr lang="en-GB" sz="1400" b="1" i="0" u="none" baseline="0">
                          <a:solidFill>
                            <a:srgbClr val="000000"/>
                          </a:solidFill>
                          <a:latin typeface="Nexa Bold" panose="00000500000000000000" charset="0"/>
                          <a:ea typeface="微软雅黑" panose="020B0503020204020204" charset="-122"/>
                          <a:cs typeface="Nexa Bold" panose="00000500000000000000" charset="0"/>
                        </a:rPr>
                        <a:t>No.</a:t>
                      </a:r>
                      <a:endParaRPr lang="en-GB" altLang="en-US" sz="1400" b="1" i="0" u="none" baseline="0">
                        <a:solidFill>
                          <a:srgbClr val="000000"/>
                        </a:solidFill>
                        <a:latin typeface="Nexa Bold" panose="00000500000000000000" charset="0"/>
                        <a:ea typeface="微软雅黑" panose="020B0503020204020204" charset="-122"/>
                        <a:cs typeface="Nexa Bold" panose="00000500000000000000" charset="0"/>
                      </a:endParaRPr>
                    </a:p>
                  </a:txBody>
                  <a:tcPr marL="0" marR="0" marT="0" marB="0" anchor="ctr">
                    <a:lnL w="12700" cap="flat" cmpd="sng">
                      <a:solidFill>
                        <a:schemeClr val="bg1"/>
                      </a:solidFill>
                      <a:prstDash val="solid"/>
                      <a:headEnd type="none" w="med" len="med"/>
                      <a:tailEnd type="none" w="med" len="med"/>
                    </a:lnL>
                    <a:lnR w="28575">
                      <a:solidFill>
                        <a:schemeClr val="bg1"/>
                      </a:solidFill>
                      <a:prstDash val="solid"/>
                    </a:lnR>
                    <a:lnT w="12700" cap="flat" cmpd="sng">
                      <a:solidFill>
                        <a:schemeClr val="bg1"/>
                      </a:solidFill>
                      <a:prstDash val="solid"/>
                      <a:headEnd type="none" w="med" len="med"/>
                      <a:tailEnd type="none" w="med" len="med"/>
                    </a:lnT>
                    <a:lnB w="12700" cap="flat" cmpd="sng">
                      <a:noFill/>
                      <a:prstDash val="solid"/>
                      <a:headEnd type="none" w="med" len="med"/>
                      <a:tailEnd type="none" w="med" len="med"/>
                    </a:lnB>
                    <a:solidFill>
                      <a:srgbClr val="4472C4">
                        <a:alpha val="38000"/>
                      </a:srgbClr>
                    </a:solidFill>
                  </a:tcPr>
                </a:tc>
                <a:tc>
                  <a:txBody>
                    <a:bodyPr/>
                    <a:lstStyle/>
                    <a:p>
                      <a:pPr indent="0" algn="ctr" rtl="0" eaLnBrk="1" fontAlgn="auto" latinLnBrk="0" hangingPunct="1">
                        <a:lnSpc>
                          <a:spcPct val="100000"/>
                        </a:lnSpc>
                        <a:spcBef>
                          <a:spcPct val="0"/>
                        </a:spcBef>
                        <a:spcAft>
                          <a:spcPct val="0"/>
                        </a:spcAft>
                      </a:pPr>
                      <a:r>
                        <a:rPr lang="en-GB" sz="1400" b="1" i="0" u="none" baseline="0">
                          <a:solidFill>
                            <a:srgbClr val="000000"/>
                          </a:solidFill>
                          <a:latin typeface="Nexa Bold" panose="00000500000000000000" charset="0"/>
                          <a:ea typeface="微软雅黑" panose="020B0503020204020204" charset="-122"/>
                          <a:cs typeface="Nexa Bold" panose="00000500000000000000" charset="0"/>
                        </a:rPr>
                        <a:t>Feature</a:t>
                      </a:r>
                      <a:endParaRPr lang="en-GB" altLang="en-US" sz="1400" b="1" i="0" u="none" baseline="0">
                        <a:solidFill>
                          <a:srgbClr val="000000"/>
                        </a:solidFill>
                        <a:latin typeface="Nexa Bold" panose="00000500000000000000" charset="0"/>
                        <a:ea typeface="微软雅黑" panose="020B0503020204020204" charset="-122"/>
                        <a:cs typeface="Nexa Bold" panose="00000500000000000000" charset="0"/>
                      </a:endParaRPr>
                    </a:p>
                  </a:txBody>
                  <a:tcPr marL="0" marR="0" marT="0" marB="0" anchor="ctr">
                    <a:lnL w="28575">
                      <a:solidFill>
                        <a:schemeClr val="bg1"/>
                      </a:solidFill>
                      <a:prstDash val="solid"/>
                    </a:lnL>
                    <a:lnR w="28575">
                      <a:solidFill>
                        <a:schemeClr val="bg1"/>
                      </a:solidFill>
                      <a:prstDash val="solid"/>
                    </a:lnR>
                    <a:lnT w="12700" cap="flat" cmpd="sng">
                      <a:solidFill>
                        <a:schemeClr val="bg1"/>
                      </a:solidFill>
                      <a:prstDash val="solid"/>
                      <a:headEnd type="none" w="med" len="med"/>
                      <a:tailEnd type="none" w="med" len="med"/>
                    </a:lnT>
                    <a:lnB w="12700" cap="flat" cmpd="sng">
                      <a:noFill/>
                      <a:prstDash val="solid"/>
                      <a:headEnd type="none" w="med" len="med"/>
                      <a:tailEnd type="none" w="med" len="med"/>
                    </a:lnB>
                    <a:solidFill>
                      <a:srgbClr val="4472C4">
                        <a:alpha val="38000"/>
                      </a:srgbClr>
                    </a:solidFill>
                  </a:tcPr>
                </a:tc>
                <a:tc>
                  <a:txBody>
                    <a:bodyPr/>
                    <a:lstStyle/>
                    <a:p>
                      <a:pPr indent="0" algn="ctr" rtl="0" eaLnBrk="1" fontAlgn="auto" latinLnBrk="0" hangingPunct="1">
                        <a:lnSpc>
                          <a:spcPct val="100000"/>
                        </a:lnSpc>
                        <a:spcBef>
                          <a:spcPct val="0"/>
                        </a:spcBef>
                        <a:spcAft>
                          <a:spcPct val="0"/>
                        </a:spcAft>
                      </a:pPr>
                      <a:r>
                        <a:rPr lang="en-GB" sz="1400" b="1" i="0" u="none" baseline="0">
                          <a:solidFill>
                            <a:srgbClr val="000000"/>
                          </a:solidFill>
                          <a:latin typeface="Nexa Bold" panose="00000500000000000000" charset="0"/>
                          <a:ea typeface="微软雅黑" panose="020B0503020204020204" charset="-122"/>
                          <a:cs typeface="Nexa Bold" panose="00000500000000000000" charset="0"/>
                        </a:rPr>
                        <a:t>Advantage</a:t>
                      </a:r>
                      <a:endParaRPr lang="en-GB" altLang="en-US" sz="1400" b="1" i="0" u="none" baseline="0">
                        <a:solidFill>
                          <a:srgbClr val="000000"/>
                        </a:solidFill>
                        <a:latin typeface="Nexa Bold" panose="00000500000000000000" charset="0"/>
                        <a:ea typeface="微软雅黑" panose="020B0503020204020204" charset="-122"/>
                        <a:cs typeface="Nexa Bold" panose="00000500000000000000" charset="0"/>
                      </a:endParaRPr>
                    </a:p>
                  </a:txBody>
                  <a:tcPr marL="0" marR="0" marT="0" marB="0" anchor="ctr">
                    <a:lnL w="28575">
                      <a:solidFill>
                        <a:schemeClr val="bg1"/>
                      </a:solidFill>
                      <a:prstDash val="solid"/>
                    </a:lnL>
                    <a:lnR w="28575">
                      <a:solidFill>
                        <a:schemeClr val="bg1"/>
                      </a:solidFill>
                      <a:prstDash val="solid"/>
                    </a:lnR>
                    <a:lnT w="12700" cap="flat" cmpd="sng">
                      <a:solidFill>
                        <a:schemeClr val="bg1"/>
                      </a:solidFill>
                      <a:prstDash val="solid"/>
                      <a:headEnd type="none" w="med" len="med"/>
                      <a:tailEnd type="none" w="med" len="med"/>
                    </a:lnT>
                    <a:lnB w="12700" cap="flat" cmpd="sng">
                      <a:noFill/>
                      <a:prstDash val="solid"/>
                      <a:headEnd type="none" w="med" len="med"/>
                      <a:tailEnd type="none" w="med" len="med"/>
                    </a:lnB>
                    <a:solidFill>
                      <a:srgbClr val="4472C4">
                        <a:alpha val="38000"/>
                      </a:srgbClr>
                    </a:solidFill>
                  </a:tcPr>
                </a:tc>
                <a:tc>
                  <a:txBody>
                    <a:bodyPr/>
                    <a:lstStyle/>
                    <a:p>
                      <a:pPr indent="0" algn="ctr" rtl="0" eaLnBrk="1" fontAlgn="auto" latinLnBrk="0" hangingPunct="1">
                        <a:lnSpc>
                          <a:spcPct val="100000"/>
                        </a:lnSpc>
                        <a:spcBef>
                          <a:spcPct val="0"/>
                        </a:spcBef>
                        <a:spcAft>
                          <a:spcPct val="0"/>
                        </a:spcAft>
                      </a:pPr>
                      <a:r>
                        <a:rPr lang="en-GB" sz="1400" b="1" i="0" u="none" baseline="0">
                          <a:solidFill>
                            <a:srgbClr val="000000"/>
                          </a:solidFill>
                          <a:latin typeface="Nexa Bold" panose="00000500000000000000" charset="0"/>
                          <a:ea typeface="微软雅黑" panose="020B0503020204020204" charset="-122"/>
                          <a:cs typeface="Nexa Bold" panose="00000500000000000000" charset="0"/>
                        </a:rPr>
                        <a:t>Benefit</a:t>
                      </a:r>
                      <a:endParaRPr lang="en-GB" altLang="en-US" sz="1400" b="1" i="0" u="none" baseline="0">
                        <a:solidFill>
                          <a:srgbClr val="000000"/>
                        </a:solidFill>
                        <a:latin typeface="Nexa Bold" panose="00000500000000000000" charset="0"/>
                        <a:ea typeface="微软雅黑" panose="020B0503020204020204" charset="-122"/>
                        <a:cs typeface="Nexa Bold" panose="00000500000000000000" charset="0"/>
                      </a:endParaRPr>
                    </a:p>
                  </a:txBody>
                  <a:tcPr marL="0" marR="0" marT="0" marB="0" anchor="ctr">
                    <a:lnL w="28575">
                      <a:solidFill>
                        <a:schemeClr val="bg1"/>
                      </a:solidFill>
                      <a:prstDash val="soli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noFill/>
                      <a:prstDash val="solid"/>
                      <a:headEnd type="none" w="med" len="med"/>
                      <a:tailEnd type="none" w="med" len="med"/>
                    </a:lnB>
                    <a:solidFill>
                      <a:srgbClr val="4472C4">
                        <a:alpha val="38000"/>
                      </a:srgbClr>
                    </a:solidFill>
                  </a:tcPr>
                </a:tc>
              </a:tr>
              <a:tr h="671830">
                <a:tc>
                  <a:txBody>
                    <a:bodyPr/>
                    <a:lstStyle/>
                    <a:p>
                      <a:pPr indent="0" algn="ctr"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1</a:t>
                      </a:r>
                      <a:endParaRPr lang="en-GB" altLang="zh-CN"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0" marR="0" marT="36195" marB="71755" anchor="ctr">
                    <a:lnL w="12700" cap="flat" cmpd="sng">
                      <a:solidFill>
                        <a:schemeClr val="bg1"/>
                      </a:solidFill>
                      <a:prstDash val="solid"/>
                      <a:headEnd type="none" w="med" len="med"/>
                      <a:tailEnd type="none" w="med" len="me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no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360° Omnidirectional Pickup with Multi-Unit Cascading Support</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no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XBar: Enhanced Pickup, Expanded Coverage, and Flexible Scalability</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no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In mid-to-large conference rooms, the XBar meets full-room audio pickup needs by cascading multiple microphones</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12700" cap="flat" cmpd="sng">
                      <a:solidFill>
                        <a:schemeClr val="bg1"/>
                      </a:solidFill>
                      <a:prstDash val="solid"/>
                      <a:headEnd type="none" w="med" len="med"/>
                      <a:tailEnd type="none" w="med" len="med"/>
                    </a:lnR>
                    <a:lnT w="12700" cap="flat" cmpd="sng">
                      <a:noFill/>
                      <a:prstDash val="solid"/>
                      <a:headEnd type="none" w="med" len="med"/>
                      <a:tailEnd type="none" w="med" len="med"/>
                    </a:lnT>
                    <a:lnB w="12700" cap="flat" cmpd="sng">
                      <a:noFill/>
                      <a:prstDash val="solid"/>
                      <a:headEnd type="none" w="med" len="med"/>
                      <a:tailEnd type="none" w="med" len="med"/>
                    </a:lnB>
                    <a:noFill/>
                  </a:tcPr>
                </a:tc>
              </a:tr>
              <a:tr h="655955">
                <a:tc>
                  <a:txBody>
                    <a:bodyPr/>
                    <a:lstStyle/>
                    <a:p>
                      <a:pPr indent="0" algn="ctr"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2</a:t>
                      </a:r>
                      <a:endParaRPr lang="en-GB" altLang="zh-CN"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0" marR="0" marT="36195" marB="71755" anchor="ctr">
                    <a:lnL w="12700" cap="flat" cmpd="sng">
                      <a:solidFill>
                        <a:schemeClr val="bg1"/>
                      </a:solidFill>
                      <a:prstDash val="solid"/>
                      <a:headEnd type="none" w="med" len="med"/>
                      <a:tailEnd type="none" w="med" len="me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solidFill>
                      <a:srgbClr val="F8F8F8"/>
                    </a:solid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Touch-Sensitive Mute Button</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solidFill>
                      <a:srgbClr val="F8F8F8"/>
                    </a:solid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Intuitive Operation, Zero Mechanical Noise</a:t>
                      </a:r>
                      <a:endParaRPr lang="en-GB" altLang="en-US" sz="1200" b="0" i="0">
                        <a:solidFill>
                          <a:srgbClr val="000000"/>
                        </a:solidFill>
                        <a:latin typeface="Nexa Light" panose="00000300000000000000" pitchFamily="50" charset="0"/>
                        <a:ea typeface="微软雅黑" panose="020B0503020204020204" charset="-122"/>
                        <a:cs typeface="Nexa Light" panose="00000300000000000000" pitchFamily="50" charset="0"/>
                      </a:endParaRPr>
                    </a:p>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XBar Status Sync Display</a:t>
                      </a:r>
                      <a:endParaRPr lang="en-GB" altLang="zh-CN"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solidFill>
                      <a:srgbClr val="F8F8F8"/>
                    </a:solid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A quick touch toggles mute on/off seamlessly, ensuring zero meeting disruption and broad scenario compatibility.</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12700" cap="flat" cmpd="sng">
                      <a:solidFill>
                        <a:schemeClr val="bg1"/>
                      </a:solidFill>
                      <a:prstDash val="solid"/>
                      <a:headEnd type="none" w="med" len="med"/>
                      <a:tailEnd type="none" w="med" len="med"/>
                    </a:lnR>
                    <a:lnT w="12700" cap="flat" cmpd="sng">
                      <a:noFill/>
                      <a:prstDash val="solid"/>
                      <a:headEnd type="none" w="med" len="med"/>
                      <a:tailEnd type="none" w="med" len="med"/>
                    </a:lnT>
                    <a:lnB w="12700" cap="flat" cmpd="sng">
                      <a:noFill/>
                      <a:prstDash val="solid"/>
                      <a:headEnd type="none" w="med" len="med"/>
                      <a:tailEnd type="none" w="med" len="med"/>
                    </a:lnB>
                    <a:solidFill>
                      <a:srgbClr val="F8F8F8"/>
                    </a:solidFill>
                  </a:tcPr>
                </a:tc>
              </a:tr>
              <a:tr h="866140">
                <a:tc>
                  <a:txBody>
                    <a:bodyPr/>
                    <a:lstStyle/>
                    <a:p>
                      <a:pPr indent="0" algn="ctr"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3</a:t>
                      </a:r>
                      <a:endParaRPr lang="en-GB" altLang="zh-CN"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0" marR="0" marT="36195" marB="71755" anchor="ctr">
                    <a:lnL w="12700" cap="flat" cmpd="sng">
                      <a:solidFill>
                        <a:schemeClr val="bg1"/>
                      </a:solidFill>
                      <a:prstDash val="solid"/>
                      <a:headEnd type="none" w="med" len="med"/>
                      <a:tailEnd type="none" w="med" len="me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no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Standard IP Transmission Protocol</a:t>
                      </a:r>
                      <a:endParaRPr lang="en-GB" altLang="en-US" sz="1200" b="0" i="0">
                        <a:solidFill>
                          <a:srgbClr val="000000"/>
                        </a:solidFill>
                        <a:latin typeface="Nexa Light" panose="00000300000000000000" pitchFamily="50" charset="0"/>
                        <a:ea typeface="微软雅黑" panose="020B0503020204020204" charset="-122"/>
                        <a:cs typeface="Nexa Light" panose="00000300000000000000" pitchFamily="50" charset="0"/>
                      </a:endParaRPr>
                    </a:p>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Standalone Visual Management Console</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no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Supports batch device monitoring and spot-checking</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no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During multi-room enterprise deployments, IT staff can remotely check individual device status without on-site visits, significantly improving management efficiency</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12700" cap="flat" cmpd="sng">
                      <a:solidFill>
                        <a:schemeClr val="bg1"/>
                      </a:solidFill>
                      <a:prstDash val="solid"/>
                      <a:headEnd type="none" w="med" len="med"/>
                      <a:tailEnd type="none" w="med" len="med"/>
                    </a:lnR>
                    <a:lnT w="12700" cap="flat" cmpd="sng">
                      <a:noFill/>
                      <a:prstDash val="solid"/>
                      <a:headEnd type="none" w="med" len="med"/>
                      <a:tailEnd type="none" w="med" len="med"/>
                    </a:lnT>
                    <a:lnB w="12700" cap="flat" cmpd="sng">
                      <a:noFill/>
                      <a:prstDash val="solid"/>
                      <a:headEnd type="none" w="med" len="med"/>
                      <a:tailEnd type="none" w="med" len="med"/>
                    </a:lnB>
                    <a:noFill/>
                  </a:tcPr>
                </a:tc>
              </a:tr>
              <a:tr h="866140">
                <a:tc>
                  <a:txBody>
                    <a:bodyPr/>
                    <a:lstStyle/>
                    <a:p>
                      <a:pPr indent="0" algn="ctr"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4</a:t>
                      </a:r>
                      <a:endParaRPr lang="en-GB" altLang="zh-CN"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0" marR="0" marT="36195" marB="71755" anchor="ctr">
                    <a:lnL w="12700" cap="flat" cmpd="sng">
                      <a:solidFill>
                        <a:schemeClr val="bg1"/>
                      </a:solidFill>
                      <a:prstDash val="solid"/>
                      <a:headEnd type="none" w="med" len="med"/>
                      <a:tailEnd type="none" w="med" len="me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solidFill>
                      <a:srgbClr val="F8F8F8"/>
                    </a:solid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Plug and Play with XBar Series Products</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solidFill>
                      <a:srgbClr val="F8F8F8"/>
                    </a:solid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No Extra Drivers, No Complex Setup</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solidFill>
                      <a:srgbClr val="F8F8F8"/>
                    </a:solid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Pair with the XBar Series for a conference system that sets up quickly, eliminates compatibility concerns, and reduces costs. Ideal for the rapid deployment needs of small and medium-sized enterprises.</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12700" cap="flat" cmpd="sng">
                      <a:solidFill>
                        <a:schemeClr val="bg1"/>
                      </a:solidFill>
                      <a:prstDash val="solid"/>
                      <a:headEnd type="none" w="med" len="med"/>
                      <a:tailEnd type="none" w="med" len="med"/>
                    </a:lnR>
                    <a:lnT w="12700" cap="flat" cmpd="sng">
                      <a:noFill/>
                      <a:prstDash val="solid"/>
                      <a:headEnd type="none" w="med" len="med"/>
                      <a:tailEnd type="none" w="med" len="med"/>
                    </a:lnT>
                    <a:lnB w="12700" cap="flat" cmpd="sng">
                      <a:noFill/>
                      <a:prstDash val="solid"/>
                      <a:headEnd type="none" w="med" len="med"/>
                      <a:tailEnd type="none" w="med" len="med"/>
                    </a:lnB>
                    <a:solidFill>
                      <a:srgbClr val="F8F8F8"/>
                    </a:solidFill>
                  </a:tcPr>
                </a:tc>
              </a:tr>
              <a:tr h="866140">
                <a:tc>
                  <a:txBody>
                    <a:bodyPr/>
                    <a:lstStyle/>
                    <a:p>
                      <a:pPr indent="0" algn="ctr"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5</a:t>
                      </a:r>
                      <a:endParaRPr lang="en-GB" altLang="zh-CN"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0" marR="0" marT="36195" marB="71755" anchor="ctr">
                    <a:lnL w="12700" cap="flat" cmpd="sng">
                      <a:solidFill>
                        <a:schemeClr val="bg1"/>
                      </a:solidFill>
                      <a:prstDash val="solid"/>
                      <a:headEnd type="none" w="med" len="med"/>
                      <a:tailEnd type="none" w="med" len="me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no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Integrated with AGC, AEC, and AI environmental noise reduction algorithms</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no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Automatically balances volume, eliminates echo, and suppresses noise</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12700" cap="flat" cmpd="sng">
                      <a:noFill/>
                      <a:prstDash val="solid"/>
                      <a:headEnd type="none" w="med" len="med"/>
                      <a:tailEnd type="none" w="med" len="med"/>
                    </a:lnB>
                    <a:no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Ensures crystal-clear voice communication even during remote collaboration or in noisy environments (like offices with air conditioning or keyboard sounds), delivering an enhanced remote meeting experience.</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12700" cap="flat" cmpd="sng">
                      <a:solidFill>
                        <a:schemeClr val="bg1"/>
                      </a:solidFill>
                      <a:prstDash val="solid"/>
                      <a:headEnd type="none" w="med" len="med"/>
                      <a:tailEnd type="none" w="med" len="med"/>
                    </a:lnR>
                    <a:lnT w="12700" cap="flat" cmpd="sng">
                      <a:noFill/>
                      <a:prstDash val="solid"/>
                      <a:headEnd type="none" w="med" len="med"/>
                      <a:tailEnd type="none" w="med" len="med"/>
                    </a:lnT>
                    <a:lnB w="12700" cap="flat" cmpd="sng">
                      <a:noFill/>
                      <a:prstDash val="solid"/>
                      <a:headEnd type="none" w="med" len="med"/>
                      <a:tailEnd type="none" w="med" len="med"/>
                    </a:lnB>
                    <a:noFill/>
                  </a:tcPr>
                </a:tc>
              </a:tr>
              <a:tr h="866140">
                <a:tc>
                  <a:txBody>
                    <a:bodyPr/>
                    <a:lstStyle/>
                    <a:p>
                      <a:pPr indent="0" algn="ctr"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6</a:t>
                      </a:r>
                      <a:endParaRPr lang="en-GB" altLang="zh-CN"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0" marR="0" marT="36195" marB="71755" anchor="ctr">
                    <a:lnL w="12700" cap="flat" cmpd="sng">
                      <a:solidFill>
                        <a:schemeClr val="bg1"/>
                      </a:solidFill>
                      <a:prstDash val="solid"/>
                      <a:headEnd type="none" w="med" len="med"/>
                      <a:tailEnd type="none" w="med" len="med"/>
                    </a:lnL>
                    <a:lnR w="28575">
                      <a:solidFill>
                        <a:schemeClr val="bg1"/>
                      </a:solidFill>
                      <a:prstDash val="solid"/>
                    </a:lnR>
                    <a:lnT w="12700" cap="flat" cmpd="sng">
                      <a:noFill/>
                      <a:prstDash val="solid"/>
                      <a:headEnd type="none" w="med" len="med"/>
                      <a:tailEnd type="none" w="med" len="med"/>
                    </a:lnT>
                    <a:lnB w="6350">
                      <a:solidFill>
                        <a:srgbClr val="196ECF"/>
                      </a:solidFill>
                      <a:prstDash val="solid"/>
                    </a:lnB>
                    <a:solidFill>
                      <a:srgbClr val="F8F8F8"/>
                    </a:solid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Features include a non-slip design and support for desk-mount bracket installation</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6350">
                      <a:solidFill>
                        <a:srgbClr val="196ECF"/>
                      </a:solidFill>
                      <a:prstDash val="solid"/>
                    </a:lnB>
                    <a:solidFill>
                      <a:srgbClr val="F8F8F8"/>
                    </a:solid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Offers stable placement and adapts to diverse mounting needs</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28575">
                      <a:solidFill>
                        <a:schemeClr val="bg1"/>
                      </a:solidFill>
                      <a:prstDash val="solid"/>
                    </a:lnR>
                    <a:lnT w="12700" cap="flat" cmpd="sng">
                      <a:noFill/>
                      <a:prstDash val="solid"/>
                      <a:headEnd type="none" w="med" len="med"/>
                      <a:tailEnd type="none" w="med" len="med"/>
                    </a:lnT>
                    <a:lnB w="6350">
                      <a:solidFill>
                        <a:srgbClr val="196ECF"/>
                      </a:solidFill>
                      <a:prstDash val="solid"/>
                    </a:lnB>
                    <a:solidFill>
                      <a:srgbClr val="F8F8F8"/>
                    </a:solidFill>
                  </a:tcPr>
                </a:tc>
                <a:tc>
                  <a:txBody>
                    <a:bodyPr/>
                    <a:lstStyle/>
                    <a:p>
                      <a:pPr indent="0" algn="l" rtl="0" eaLnBrk="1" fontAlgn="auto" latinLnBrk="0" hangingPunct="1">
                        <a:lnSpc>
                          <a:spcPct val="100000"/>
                        </a:lnSpc>
                        <a:spcBef>
                          <a:spcPct val="0"/>
                        </a:spcBef>
                        <a:spcAft>
                          <a:spcPct val="0"/>
                        </a:spcAft>
                      </a:pPr>
                      <a:r>
                        <a:rPr lang="en-GB"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rPr>
                        <a:t>Ensures stable, non-slip placement on desks, and can be securely mounted with a bracket for permanent conference room setups—balancing flexibility with stability</a:t>
                      </a:r>
                      <a:endParaRPr lang="en-GB" altLang="en-US" sz="1200" b="0" i="0" u="none" baseline="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marL="71755" marR="71755" marT="36195" marB="71755" anchor="ctr">
                    <a:lnL w="28575">
                      <a:solidFill>
                        <a:schemeClr val="bg1"/>
                      </a:solidFill>
                      <a:prstDash val="solid"/>
                    </a:lnL>
                    <a:lnR w="12700" cap="flat" cmpd="sng">
                      <a:solidFill>
                        <a:schemeClr val="bg1"/>
                      </a:solidFill>
                      <a:prstDash val="solid"/>
                      <a:headEnd type="none" w="med" len="med"/>
                      <a:tailEnd type="none" w="med" len="med"/>
                    </a:lnR>
                    <a:lnT w="12700" cap="flat" cmpd="sng">
                      <a:noFill/>
                      <a:prstDash val="solid"/>
                      <a:headEnd type="none" w="med" len="med"/>
                      <a:tailEnd type="none" w="med" len="med"/>
                    </a:lnT>
                    <a:lnB w="6350">
                      <a:solidFill>
                        <a:srgbClr val="196ECF"/>
                      </a:solidFill>
                      <a:prstDash val="solid"/>
                    </a:lnB>
                    <a:solidFill>
                      <a:srgbClr val="F8F8F8"/>
                    </a:solidFill>
                  </a:tcPr>
                </a:tc>
              </a:tr>
            </a:tbl>
          </a:graphicData>
        </a:graphic>
      </p:graphicFrame>
      <p:sp>
        <p:nvSpPr>
          <p:cNvPr id="4" name="矩形 3"/>
          <p:cNvSpPr/>
          <p:nvPr/>
        </p:nvSpPr>
        <p:spPr bwMode="auto">
          <a:xfrm flipV="1">
            <a:off x="610235" y="1540"/>
            <a:ext cx="2512161" cy="171354"/>
          </a:xfrm>
          <a:prstGeom prst="rect">
            <a:avLst/>
          </a:prstGeom>
          <a:solidFill>
            <a:srgbClr val="326FC8"/>
          </a:solidFill>
          <a:ln>
            <a:noFill/>
          </a:ln>
        </p:spPr>
        <p:txBody>
          <a:bodyPr vert="horz" wrap="square" lIns="55449" tIns="27724" rIns="55449" bIns="27724" numCol="1" rtlCol="0" anchor="t" anchorCtr="0" compatLnSpc="1">
            <a:noAutofit/>
          </a:bodyPr>
          <a:lstStyle/>
          <a:p>
            <a:pPr lvl="0" algn="l">
              <a:buClrTx/>
              <a:buSzTx/>
              <a:buFontTx/>
            </a:pPr>
            <a:endParaRPr lang="zh-CN" altLang="en-US" sz="1090">
              <a:sym typeface="+mn-ea"/>
            </a:endParaRPr>
          </a:p>
        </p:txBody>
      </p:sp>
      <p:sp>
        <p:nvSpPr>
          <p:cNvPr id="2" name="object 3"/>
          <p:cNvSpPr txBox="1">
            <a:spLocks noGrp="1"/>
          </p:cNvSpPr>
          <p:nvPr>
            <p:custDataLst>
              <p:tags r:id="rId2"/>
            </p:custDataLst>
          </p:nvPr>
        </p:nvSpPr>
        <p:spPr>
          <a:xfrm>
            <a:off x="574040" y="314960"/>
            <a:ext cx="11733530" cy="468630"/>
          </a:xfrm>
          <a:prstGeom prst="rect">
            <a:avLst/>
          </a:prstGeom>
        </p:spPr>
        <p:txBody>
          <a:bodyPr vert="horz" wrap="square" lIns="0" tIns="7316" rIns="0" bIns="0" rtlCol="0">
            <a:spAutoFit/>
          </a:bodyPr>
          <a:lstStyle>
            <a:lvl1pPr>
              <a:defRPr sz="5750" b="1" i="0">
                <a:solidFill>
                  <a:schemeClr val="bg1"/>
                </a:solidFill>
                <a:latin typeface="Nexa" panose="00000500000000000000"/>
                <a:ea typeface="+mj-ea"/>
                <a:cs typeface="Nexa" panose="00000500000000000000"/>
              </a:defRPr>
            </a:lvl1pPr>
          </a:lstStyle>
          <a:p>
            <a:pPr marL="12700" algn="l">
              <a:lnSpc>
                <a:spcPct val="100000"/>
              </a:lnSpc>
              <a:spcBef>
                <a:spcPts val="95"/>
              </a:spcBef>
            </a:pPr>
            <a:r>
              <a:rPr lang="en-US" altLang="zh-CN" sz="3000" spc="-5">
                <a:solidFill>
                  <a:schemeClr val="tx1"/>
                </a:solidFill>
                <a:latin typeface="Nexa-Black" panose="00000500000000000000"/>
                <a:cs typeface="Nexa-Black" panose="00000500000000000000"/>
                <a:sym typeface="+mn-ea"/>
              </a:rPr>
              <a:t>MAXHUB Mic Pod DM30</a:t>
            </a:r>
            <a:r>
              <a:rPr lang="en-US" altLang="zh-CN" sz="3000" spc="-5">
                <a:solidFill>
                  <a:schemeClr val="tx1"/>
                </a:solidFill>
                <a:latin typeface="Nexa-Black" panose="00000500000000000000"/>
                <a:cs typeface="Nexa-Black" panose="00000500000000000000"/>
                <a:sym typeface="+mn-ea"/>
              </a:rPr>
              <a:t> </a:t>
            </a:r>
            <a:r>
              <a:rPr lang="en-US" altLang="zh-CN" sz="3000" b="1" spc="-5">
                <a:solidFill>
                  <a:schemeClr val="tx1"/>
                </a:solidFill>
                <a:latin typeface="Nexa-Black" panose="00000500000000000000"/>
                <a:cs typeface="Nexa-Black" panose="00000500000000000000"/>
              </a:rPr>
              <a:t>Sell point</a:t>
            </a:r>
            <a:endParaRPr lang="en-US" altLang="zh-CN" sz="3000" b="1" spc="-5">
              <a:solidFill>
                <a:schemeClr val="tx1"/>
              </a:solidFill>
              <a:latin typeface="Nexa-Black" panose="00000500000000000000"/>
              <a:cs typeface="Nexa-Black" panose="00000500000000000000"/>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custDataLst>
              <p:tags r:id="rId1"/>
            </p:custDataLst>
          </p:nvPr>
        </p:nvSpPr>
        <p:spPr>
          <a:xfrm>
            <a:off x="1790700" y="1567180"/>
            <a:ext cx="9792970" cy="4681220"/>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custDataLst>
              <p:tags r:id="rId2"/>
            </p:custDataLst>
          </p:nvPr>
        </p:nvSpPr>
        <p:spPr>
          <a:xfrm>
            <a:off x="610235" y="1049655"/>
            <a:ext cx="10972800" cy="441325"/>
          </a:xfrm>
          <a:custGeom>
            <a:avLst/>
            <a:gdLst/>
            <a:ahLst/>
            <a:cxnLst>
              <a:cxn ang="3">
                <a:pos x="hc" y="t"/>
              </a:cxn>
              <a:cxn ang="cd2">
                <a:pos x="l" y="vc"/>
              </a:cxn>
              <a:cxn ang="cd4">
                <a:pos x="hc" y="b"/>
              </a:cxn>
              <a:cxn ang="0">
                <a:pos x="r" y="vc"/>
              </a:cxn>
            </a:cxnLst>
            <a:rect l="l" t="t" r="r" b="b"/>
            <a:pathLst>
              <a:path w="17280" h="695">
                <a:moveTo>
                  <a:pt x="1859" y="5"/>
                </a:moveTo>
                <a:lnTo>
                  <a:pt x="15647" y="5"/>
                </a:lnTo>
                <a:lnTo>
                  <a:pt x="15653" y="0"/>
                </a:lnTo>
                <a:lnTo>
                  <a:pt x="16873" y="0"/>
                </a:lnTo>
                <a:lnTo>
                  <a:pt x="17280" y="346"/>
                </a:lnTo>
                <a:lnTo>
                  <a:pt x="16873" y="691"/>
                </a:lnTo>
                <a:lnTo>
                  <a:pt x="16386" y="691"/>
                </a:lnTo>
                <a:lnTo>
                  <a:pt x="16386" y="695"/>
                </a:lnTo>
                <a:lnTo>
                  <a:pt x="1859" y="695"/>
                </a:lnTo>
                <a:lnTo>
                  <a:pt x="1859" y="5"/>
                </a:lnTo>
                <a:close/>
                <a:moveTo>
                  <a:pt x="0" y="5"/>
                </a:moveTo>
                <a:lnTo>
                  <a:pt x="1739" y="5"/>
                </a:lnTo>
                <a:lnTo>
                  <a:pt x="1739" y="695"/>
                </a:lnTo>
                <a:lnTo>
                  <a:pt x="0" y="695"/>
                </a:lnTo>
                <a:lnTo>
                  <a:pt x="0" y="5"/>
                </a:lnTo>
                <a:close/>
              </a:path>
            </a:pathLst>
          </a:custGeom>
          <a:gradFill>
            <a:gsLst>
              <a:gs pos="100000">
                <a:srgbClr val="326FC8">
                  <a:alpha val="57000"/>
                </a:srgbClr>
              </a:gs>
              <a:gs pos="0">
                <a:srgbClr val="186FD2">
                  <a:alpha val="7000"/>
                </a:srgbClr>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18" name="矩形 17"/>
          <p:cNvSpPr/>
          <p:nvPr>
            <p:custDataLst>
              <p:tags r:id="rId3"/>
            </p:custDataLst>
          </p:nvPr>
        </p:nvSpPr>
        <p:spPr>
          <a:xfrm>
            <a:off x="610235" y="1557020"/>
            <a:ext cx="1104265" cy="1522095"/>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buClrTx/>
              <a:buSzTx/>
              <a:buFontTx/>
            </a:pPr>
            <a:r>
              <a:rPr lang="en-GB" sz="1400" b="1">
                <a:solidFill>
                  <a:srgbClr val="000000"/>
                </a:solidFill>
                <a:latin typeface="Nexa Bold" panose="00000500000000000000" charset="0"/>
                <a:ea typeface="微软雅黑" panose="020B0503020204020204" charset="-122"/>
                <a:cs typeface="Nexa Bold" panose="00000500000000000000" charset="0"/>
                <a:sym typeface="+mn-ea"/>
              </a:rPr>
              <a:t>3000+</a:t>
            </a:r>
            <a:endParaRPr lang="en-GB" sz="1400" b="1">
              <a:solidFill>
                <a:srgbClr val="000000"/>
              </a:solidFill>
              <a:latin typeface="Nexa Bold" panose="00000500000000000000" charset="0"/>
              <a:ea typeface="微软雅黑" panose="020B0503020204020204" charset="-122"/>
              <a:cs typeface="Nexa Bold" panose="00000500000000000000" charset="0"/>
            </a:endParaRPr>
          </a:p>
          <a:p>
            <a:pPr algn="ctr">
              <a:buClrTx/>
              <a:buSzTx/>
              <a:buFontTx/>
            </a:pPr>
            <a:r>
              <a:rPr lang="en-GB" sz="1400" b="1">
                <a:solidFill>
                  <a:srgbClr val="000000"/>
                </a:solidFill>
                <a:latin typeface="Nexa Bold" panose="00000500000000000000" charset="0"/>
                <a:ea typeface="微软雅黑" panose="020B0503020204020204" charset="-122"/>
                <a:cs typeface="Nexa Bold" panose="00000500000000000000" charset="0"/>
                <a:sym typeface="+mn-ea"/>
              </a:rPr>
              <a:t>USD</a:t>
            </a:r>
            <a:endParaRPr lang="en-GB" sz="1400" b="1">
              <a:solidFill>
                <a:srgbClr val="000000"/>
              </a:solidFill>
              <a:latin typeface="Nexa Bold" panose="00000500000000000000" charset="0"/>
              <a:ea typeface="微软雅黑" panose="020B0503020204020204" charset="-122"/>
              <a:cs typeface="Nexa Bold" panose="00000500000000000000" charset="0"/>
            </a:endParaRPr>
          </a:p>
        </p:txBody>
      </p:sp>
      <p:sp>
        <p:nvSpPr>
          <p:cNvPr id="19" name="矩形 18"/>
          <p:cNvSpPr/>
          <p:nvPr>
            <p:custDataLst>
              <p:tags r:id="rId4"/>
            </p:custDataLst>
          </p:nvPr>
        </p:nvSpPr>
        <p:spPr>
          <a:xfrm>
            <a:off x="610235" y="3141345"/>
            <a:ext cx="1104265" cy="1522095"/>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GB" sz="1400" b="1">
                <a:solidFill>
                  <a:srgbClr val="000000"/>
                </a:solidFill>
                <a:latin typeface="Nexa Bold" panose="00000500000000000000" charset="0"/>
                <a:ea typeface="微软雅黑" panose="020B0503020204020204" charset="-122"/>
                <a:cs typeface="Nexa Bold" panose="00000500000000000000" charset="0"/>
              </a:rPr>
              <a:t>1500~ 300</a:t>
            </a:r>
            <a:r>
              <a:rPr lang="en-GB" sz="1400" b="1">
                <a:solidFill>
                  <a:srgbClr val="000000"/>
                </a:solidFill>
                <a:latin typeface="Nexa Bold" panose="00000500000000000000" charset="0"/>
                <a:ea typeface="微软雅黑" panose="020B0503020204020204" charset="-122"/>
                <a:cs typeface="Nexa Bold" panose="00000500000000000000" charset="0"/>
                <a:sym typeface="+mn-ea"/>
              </a:rPr>
              <a:t>0</a:t>
            </a:r>
            <a:endParaRPr lang="en-GB" sz="1400" b="1">
              <a:solidFill>
                <a:srgbClr val="000000"/>
              </a:solidFill>
              <a:latin typeface="Nexa Bold" panose="00000500000000000000" charset="0"/>
              <a:ea typeface="微软雅黑" panose="020B0503020204020204" charset="-122"/>
              <a:cs typeface="Nexa Bold" panose="00000500000000000000" charset="0"/>
            </a:endParaRPr>
          </a:p>
          <a:p>
            <a:pPr algn="ctr"/>
            <a:r>
              <a:rPr lang="en-GB" sz="1400" b="1">
                <a:solidFill>
                  <a:srgbClr val="000000"/>
                </a:solidFill>
                <a:latin typeface="Nexa Bold" panose="00000500000000000000" charset="0"/>
                <a:ea typeface="微软雅黑" panose="020B0503020204020204" charset="-122"/>
                <a:cs typeface="Nexa Bold" panose="00000500000000000000" charset="0"/>
                <a:sym typeface="+mn-ea"/>
              </a:rPr>
              <a:t>USD</a:t>
            </a:r>
            <a:endParaRPr lang="en-GB" sz="1400" b="1">
              <a:solidFill>
                <a:srgbClr val="000000"/>
              </a:solidFill>
              <a:latin typeface="Nexa Bold" panose="00000500000000000000" charset="0"/>
              <a:ea typeface="微软雅黑" panose="020B0503020204020204" charset="-122"/>
              <a:cs typeface="Nexa Bold" panose="00000500000000000000" charset="0"/>
            </a:endParaRPr>
          </a:p>
        </p:txBody>
      </p:sp>
      <p:sp>
        <p:nvSpPr>
          <p:cNvPr id="20" name="矩形 19"/>
          <p:cNvSpPr/>
          <p:nvPr>
            <p:custDataLst>
              <p:tags r:id="rId5"/>
            </p:custDataLst>
          </p:nvPr>
        </p:nvSpPr>
        <p:spPr>
          <a:xfrm>
            <a:off x="610235" y="4726305"/>
            <a:ext cx="1104265" cy="1522095"/>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buClrTx/>
              <a:buSzTx/>
              <a:buFontTx/>
            </a:pPr>
            <a:r>
              <a:rPr lang="en-GB" sz="1400" b="1">
                <a:solidFill>
                  <a:srgbClr val="000000"/>
                </a:solidFill>
                <a:latin typeface="Nexa Bold" panose="00000500000000000000" charset="0"/>
                <a:ea typeface="微软雅黑" panose="020B0503020204020204" charset="-122"/>
                <a:cs typeface="Nexa Bold" panose="00000500000000000000" charset="0"/>
              </a:rPr>
              <a:t>＜15</a:t>
            </a:r>
            <a:r>
              <a:rPr lang="en-GB" sz="1400" b="1">
                <a:solidFill>
                  <a:srgbClr val="000000"/>
                </a:solidFill>
                <a:latin typeface="Nexa Bold" panose="00000500000000000000" charset="0"/>
                <a:ea typeface="微软雅黑" panose="020B0503020204020204" charset="-122"/>
                <a:cs typeface="Nexa Bold" panose="00000500000000000000" charset="0"/>
                <a:sym typeface="+mn-ea"/>
              </a:rPr>
              <a:t>00</a:t>
            </a:r>
            <a:endParaRPr lang="en-GB" sz="1400" b="1">
              <a:solidFill>
                <a:srgbClr val="000000"/>
              </a:solidFill>
              <a:latin typeface="Nexa Bold" panose="00000500000000000000" charset="0"/>
              <a:ea typeface="微软雅黑" panose="020B0503020204020204" charset="-122"/>
              <a:cs typeface="Nexa Bold" panose="00000500000000000000" charset="0"/>
            </a:endParaRPr>
          </a:p>
          <a:p>
            <a:pPr algn="ctr">
              <a:buClrTx/>
              <a:buSzTx/>
              <a:buFontTx/>
            </a:pPr>
            <a:r>
              <a:rPr lang="en-GB" sz="1400" b="1">
                <a:solidFill>
                  <a:srgbClr val="000000"/>
                </a:solidFill>
                <a:latin typeface="Nexa Bold" panose="00000500000000000000" charset="0"/>
                <a:ea typeface="微软雅黑" panose="020B0503020204020204" charset="-122"/>
                <a:cs typeface="Nexa Bold" panose="00000500000000000000" charset="0"/>
                <a:sym typeface="+mn-ea"/>
              </a:rPr>
              <a:t>USD</a:t>
            </a:r>
            <a:endParaRPr lang="en-GB" sz="1400" b="1">
              <a:solidFill>
                <a:srgbClr val="000000"/>
              </a:solidFill>
              <a:latin typeface="Nexa Bold" panose="00000500000000000000" charset="0"/>
              <a:ea typeface="微软雅黑" panose="020B0503020204020204" charset="-122"/>
              <a:cs typeface="Nexa Bold" panose="00000500000000000000" charset="0"/>
            </a:endParaRPr>
          </a:p>
        </p:txBody>
      </p:sp>
      <p:sp>
        <p:nvSpPr>
          <p:cNvPr id="15" name="文本框 14"/>
          <p:cNvSpPr txBox="1"/>
          <p:nvPr/>
        </p:nvSpPr>
        <p:spPr>
          <a:xfrm>
            <a:off x="8615045" y="1163638"/>
            <a:ext cx="1069340" cy="195580"/>
          </a:xfrm>
          <a:prstGeom prst="rect">
            <a:avLst/>
          </a:prstGeom>
          <a:noFill/>
        </p:spPr>
        <p:txBody>
          <a:bodyPr wrap="square" lIns="0" tIns="0" rIns="0" bIns="0" rtlCol="0">
            <a:noAutofit/>
          </a:bodyPr>
          <a:lstStyle/>
          <a:p>
            <a:pPr algn="ctr"/>
            <a:r>
              <a:rPr lang="en-US" altLang="zh-CN" sz="1400" b="1">
                <a:solidFill>
                  <a:srgbClr val="000000"/>
                </a:solidFill>
                <a:latin typeface="Nexa Bold" panose="00000500000000000000" charset="0"/>
                <a:ea typeface="微软雅黑" panose="020B0503020204020204" charset="-122"/>
                <a:cs typeface="Nexa Bold" panose="00000500000000000000" charset="0"/>
              </a:rPr>
              <a:t>Medium</a:t>
            </a:r>
            <a:endParaRPr lang="en-US" altLang="zh-CN" sz="1400" b="1">
              <a:solidFill>
                <a:srgbClr val="000000"/>
              </a:solidFill>
              <a:latin typeface="Nexa Bold" panose="00000500000000000000" charset="0"/>
              <a:ea typeface="微软雅黑" panose="020B0503020204020204" charset="-122"/>
              <a:cs typeface="Nexa Bold" panose="00000500000000000000" charset="0"/>
            </a:endParaRPr>
          </a:p>
        </p:txBody>
      </p:sp>
      <p:sp>
        <p:nvSpPr>
          <p:cNvPr id="85" name="文本框 10"/>
          <p:cNvSpPr txBox="1"/>
          <p:nvPr/>
        </p:nvSpPr>
        <p:spPr>
          <a:xfrm>
            <a:off x="3419475" y="1163638"/>
            <a:ext cx="1960880" cy="195580"/>
          </a:xfrm>
          <a:prstGeom prst="rect">
            <a:avLst/>
          </a:prstGeom>
          <a:noFill/>
        </p:spPr>
        <p:txBody>
          <a:bodyPr wrap="square" lIns="0" tIns="0" rIns="0" bIns="0" rtlCol="0">
            <a:noAutofit/>
          </a:bodyPr>
          <a:lstStyle/>
          <a:p>
            <a:pPr algn="ctr">
              <a:buClrTx/>
              <a:buSzTx/>
              <a:buFontTx/>
            </a:pPr>
            <a:r>
              <a:rPr lang="en-US" altLang="zh-CN" sz="1400" b="1">
                <a:solidFill>
                  <a:srgbClr val="000000"/>
                </a:solidFill>
                <a:latin typeface="Nexa Bold" panose="00000500000000000000" charset="0"/>
                <a:ea typeface="微软雅黑" panose="020B0503020204020204" charset="-122"/>
                <a:cs typeface="Nexa Bold" panose="00000500000000000000" charset="0"/>
              </a:rPr>
              <a:t>Focus &amp; Small </a:t>
            </a:r>
            <a:r>
              <a:rPr lang="en-US" altLang="zh-CN" sz="1400" b="1">
                <a:solidFill>
                  <a:srgbClr val="000000"/>
                </a:solidFill>
                <a:latin typeface="Nexa Bold" panose="00000500000000000000" charset="0"/>
                <a:ea typeface="微软雅黑" panose="020B0503020204020204" charset="-122"/>
                <a:cs typeface="Nexa Bold" panose="00000500000000000000" charset="0"/>
                <a:sym typeface="+mn-ea"/>
              </a:rPr>
              <a:t>rooms</a:t>
            </a:r>
            <a:endParaRPr lang="en-US" altLang="zh-CN" sz="1400" b="1">
              <a:solidFill>
                <a:srgbClr val="000000"/>
              </a:solidFill>
              <a:latin typeface="Nexa Bold" panose="00000500000000000000" charset="0"/>
              <a:ea typeface="微软雅黑" panose="020B0503020204020204" charset="-122"/>
              <a:cs typeface="Nexa Bold" panose="00000500000000000000" charset="0"/>
            </a:endParaRPr>
          </a:p>
        </p:txBody>
      </p:sp>
      <p:sp>
        <p:nvSpPr>
          <p:cNvPr id="6" name="矩形 5"/>
          <p:cNvSpPr/>
          <p:nvPr/>
        </p:nvSpPr>
        <p:spPr bwMode="auto">
          <a:xfrm flipV="1">
            <a:off x="610235" y="1540"/>
            <a:ext cx="2512161" cy="171354"/>
          </a:xfrm>
          <a:prstGeom prst="rect">
            <a:avLst/>
          </a:prstGeom>
          <a:solidFill>
            <a:srgbClr val="326FC8"/>
          </a:solidFill>
          <a:ln>
            <a:noFill/>
          </a:ln>
        </p:spPr>
        <p:txBody>
          <a:bodyPr vert="horz" wrap="square" lIns="55449" tIns="27724" rIns="55449" bIns="27724" numCol="1" rtlCol="0" anchor="t" anchorCtr="0" compatLnSpc="1">
            <a:noAutofit/>
          </a:bodyPr>
          <a:lstStyle/>
          <a:p>
            <a:pPr lvl="0" algn="l">
              <a:buClrTx/>
              <a:buSzTx/>
              <a:buFontTx/>
            </a:pPr>
            <a:endParaRPr lang="zh-CN" altLang="en-US" sz="1090">
              <a:sym typeface="+mn-ea"/>
            </a:endParaRPr>
          </a:p>
        </p:txBody>
      </p:sp>
      <p:sp>
        <p:nvSpPr>
          <p:cNvPr id="41" name="object 3"/>
          <p:cNvSpPr txBox="1">
            <a:spLocks noGrp="1"/>
          </p:cNvSpPr>
          <p:nvPr>
            <p:custDataLst>
              <p:tags r:id="rId6"/>
            </p:custDataLst>
          </p:nvPr>
        </p:nvSpPr>
        <p:spPr>
          <a:xfrm>
            <a:off x="574040" y="314960"/>
            <a:ext cx="11617325" cy="499110"/>
          </a:xfrm>
          <a:prstGeom prst="rect">
            <a:avLst/>
          </a:prstGeom>
        </p:spPr>
        <p:txBody>
          <a:bodyPr vert="horz" wrap="square" lIns="0" tIns="7316" rIns="0" bIns="0" rtlCol="0">
            <a:spAutoFit/>
          </a:bodyPr>
          <a:lstStyle>
            <a:lvl1pPr>
              <a:defRPr sz="5750" b="1" i="0">
                <a:solidFill>
                  <a:schemeClr val="bg1"/>
                </a:solidFill>
                <a:latin typeface="Nexa" panose="00000500000000000000"/>
                <a:ea typeface="+mj-ea"/>
                <a:cs typeface="Nexa" panose="00000500000000000000"/>
              </a:defRPr>
            </a:lvl1pPr>
          </a:lstStyle>
          <a:p>
            <a:pPr marL="12700" algn="l">
              <a:lnSpc>
                <a:spcPct val="100000"/>
              </a:lnSpc>
              <a:spcBef>
                <a:spcPts val="95"/>
              </a:spcBef>
            </a:pPr>
            <a:r>
              <a:rPr lang="en-US" altLang="zh-CN" sz="3200" spc="-5">
                <a:solidFill>
                  <a:schemeClr val="tx1"/>
                </a:solidFill>
                <a:latin typeface="Nexa-Black" panose="00000500000000000000"/>
                <a:cs typeface="Nexa-Black" panose="00000500000000000000"/>
                <a:sym typeface="+mn-ea"/>
              </a:rPr>
              <a:t>MAXHUB Mic Pod DM30</a:t>
            </a:r>
            <a:r>
              <a:rPr lang="en-US" altLang="zh-CN" sz="3200" b="1" spc="-5">
                <a:solidFill>
                  <a:schemeClr val="tx1"/>
                </a:solidFill>
                <a:latin typeface="Nexa-Black" panose="00000500000000000000"/>
                <a:cs typeface="Nexa-Black" panose="00000500000000000000"/>
              </a:rPr>
              <a:t> Applicable Models </a:t>
            </a:r>
            <a:endParaRPr lang="en-US" altLang="zh-CN" sz="3200" b="1" spc="-5">
              <a:solidFill>
                <a:schemeClr val="tx1"/>
              </a:solidFill>
              <a:latin typeface="Nexa-Black" panose="00000500000000000000"/>
              <a:cs typeface="Nexa-Black" panose="00000500000000000000"/>
            </a:endParaRPr>
          </a:p>
        </p:txBody>
      </p:sp>
      <p:sp>
        <p:nvSpPr>
          <p:cNvPr id="30" name="文本框 10"/>
          <p:cNvSpPr txBox="1"/>
          <p:nvPr/>
        </p:nvSpPr>
        <p:spPr>
          <a:xfrm>
            <a:off x="733425" y="1108075"/>
            <a:ext cx="857250" cy="306705"/>
          </a:xfrm>
          <a:prstGeom prst="rect">
            <a:avLst/>
          </a:prstGeom>
          <a:noFill/>
        </p:spPr>
        <p:txBody>
          <a:bodyPr wrap="square" rtlCol="0">
            <a:spAutoFit/>
          </a:bodyPr>
          <a:lstStyle/>
          <a:p>
            <a:pPr algn="ctr">
              <a:buClrTx/>
              <a:buSzTx/>
              <a:buFontTx/>
            </a:pPr>
            <a:r>
              <a:rPr lang="en-US" altLang="zh-CN" sz="1400" b="1">
                <a:solidFill>
                  <a:srgbClr val="000000"/>
                </a:solidFill>
                <a:latin typeface="Nexa Bold" panose="00000500000000000000" charset="0"/>
                <a:ea typeface="微软雅黑" panose="020B0503020204020204" charset="-122"/>
                <a:cs typeface="Nexa Bold" panose="00000500000000000000" charset="0"/>
                <a:sym typeface="+mn-ea"/>
              </a:rPr>
              <a:t>MSRP</a:t>
            </a:r>
            <a:endParaRPr lang="en-US" altLang="zh-CN" sz="1400" b="1">
              <a:solidFill>
                <a:srgbClr val="000000"/>
              </a:solidFill>
              <a:latin typeface="Nexa Bold" panose="00000500000000000000" charset="0"/>
              <a:ea typeface="微软雅黑" panose="020B0503020204020204" charset="-122"/>
              <a:cs typeface="Nexa Bold" panose="00000500000000000000" charset="0"/>
            </a:endParaRPr>
          </a:p>
        </p:txBody>
      </p:sp>
      <p:grpSp>
        <p:nvGrpSpPr>
          <p:cNvPr id="126" name="组合 125"/>
          <p:cNvGrpSpPr/>
          <p:nvPr/>
        </p:nvGrpSpPr>
        <p:grpSpPr>
          <a:xfrm>
            <a:off x="1921510" y="1729105"/>
            <a:ext cx="9398635" cy="4357370"/>
            <a:chOff x="3026" y="2821"/>
            <a:chExt cx="14801" cy="6862"/>
          </a:xfrm>
        </p:grpSpPr>
        <p:grpSp>
          <p:nvGrpSpPr>
            <p:cNvPr id="84" name="组合 83"/>
            <p:cNvGrpSpPr/>
            <p:nvPr/>
          </p:nvGrpSpPr>
          <p:grpSpPr>
            <a:xfrm>
              <a:off x="3026" y="7679"/>
              <a:ext cx="4647" cy="2004"/>
              <a:chOff x="3251" y="7678"/>
              <a:chExt cx="4307" cy="1857"/>
            </a:xfrm>
          </p:grpSpPr>
          <p:sp>
            <p:nvSpPr>
              <p:cNvPr id="79" name="圆角矩形 78"/>
              <p:cNvSpPr/>
              <p:nvPr>
                <p:custDataLst>
                  <p:tags r:id="rId7"/>
                </p:custDataLst>
              </p:nvPr>
            </p:nvSpPr>
            <p:spPr>
              <a:xfrm>
                <a:off x="3251" y="7678"/>
                <a:ext cx="4307" cy="1857"/>
              </a:xfrm>
              <a:prstGeom prst="roundRect">
                <a:avLst>
                  <a:gd name="adj" fmla="val 7217"/>
                </a:avLst>
              </a:prstGeom>
              <a:solidFill>
                <a:srgbClr val="F2F2F2"/>
              </a:solidFill>
              <a:ln w="6350" cap="flat" cmpd="sng">
                <a:gradFill>
                  <a:gsLst>
                    <a:gs pos="0">
                      <a:srgbClr val="1EB4F9">
                        <a:alpha val="40000"/>
                      </a:srgbClr>
                    </a:gs>
                    <a:gs pos="100000">
                      <a:srgbClr val="196ECF">
                        <a:alpha val="50000"/>
                      </a:srgbClr>
                    </a:gs>
                  </a:gsLst>
                  <a:lin ang="5400000" scaled="1"/>
                </a:gra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2" name="图片 61"/>
              <p:cNvPicPr>
                <a:picLocks noChangeAspect="1"/>
              </p:cNvPicPr>
              <p:nvPr/>
            </p:nvPicPr>
            <p:blipFill>
              <a:blip r:embed="rId8"/>
              <a:srcRect l="-9991" t="-6818" r="-6074" b="-13811"/>
              <a:stretch>
                <a:fillRect/>
              </a:stretch>
            </p:blipFill>
            <p:spPr>
              <a:xfrm>
                <a:off x="6639" y="8949"/>
                <a:ext cx="791" cy="447"/>
              </a:xfrm>
              <a:prstGeom prst="roundRect">
                <a:avLst>
                  <a:gd name="adj" fmla="val 10000"/>
                </a:avLst>
              </a:prstGeom>
              <a:ln w="3175" cmpd="sng">
                <a:solidFill>
                  <a:srgbClr val="4472C4"/>
                </a:solidFill>
                <a:prstDash val="sysDash"/>
              </a:ln>
            </p:spPr>
          </p:pic>
          <p:sp>
            <p:nvSpPr>
              <p:cNvPr id="4" name="Text Box 7"/>
              <p:cNvSpPr txBox="1"/>
              <p:nvPr/>
            </p:nvSpPr>
            <p:spPr>
              <a:xfrm>
                <a:off x="3382" y="7821"/>
                <a:ext cx="1472" cy="738"/>
              </a:xfrm>
              <a:prstGeom prst="rect">
                <a:avLst/>
              </a:prstGeom>
              <a:noFill/>
            </p:spPr>
            <p:txBody>
              <a:bodyPr wrap="square" lIns="0" tIns="0" rIns="0" bIns="0" rtlCol="0" anchor="t">
                <a:noAutofit/>
              </a:bodyPr>
              <a:lstStyle/>
              <a:p>
                <a:pPr algn="l"/>
                <a:r>
                  <a:rPr kumimoji="1" lang="en-US" altLang="zh-CN" sz="1200" b="1" err="1">
                    <a:solidFill>
                      <a:srgbClr val="0070C0"/>
                    </a:solidFill>
                    <a:latin typeface="Nexa Bold" panose="00000500000000000000" charset="0"/>
                    <a:cs typeface="Nexa Bold" panose="00000500000000000000" charset="0"/>
                    <a:sym typeface="+mn-ea"/>
                  </a:rPr>
                  <a:t>MU55A</a:t>
                </a:r>
                <a:endParaRPr kumimoji="1" lang="en-US" altLang="zh-CN" sz="1200" b="1" err="1">
                  <a:solidFill>
                    <a:srgbClr val="0070C0"/>
                  </a:solidFill>
                  <a:latin typeface="Nexa Bold" panose="00000500000000000000" charset="0"/>
                  <a:cs typeface="Nexa Bold" panose="00000500000000000000" charset="0"/>
                  <a:sym typeface="+mn-ea"/>
                </a:endParaRPr>
              </a:p>
              <a:p>
                <a:pPr algn="l"/>
                <a:r>
                  <a:rPr lang="en-US" sz="1200">
                    <a:latin typeface="Nexa Bold" panose="00000500000000000000" charset="0"/>
                    <a:cs typeface="Nexa Bold" panose="00000500000000000000" charset="0"/>
                  </a:rPr>
                  <a:t>XBar U50</a:t>
                </a:r>
                <a:endParaRPr lang="en-US" sz="1200">
                  <a:latin typeface="Nexa Bold" panose="00000500000000000000" charset="0"/>
                  <a:cs typeface="Nexa Bold" panose="00000500000000000000" charset="0"/>
                </a:endParaRPr>
              </a:p>
            </p:txBody>
          </p:sp>
          <p:sp>
            <p:nvSpPr>
              <p:cNvPr id="12" name="文本框 10"/>
              <p:cNvSpPr txBox="1"/>
              <p:nvPr/>
            </p:nvSpPr>
            <p:spPr>
              <a:xfrm>
                <a:off x="3382" y="8523"/>
                <a:ext cx="3144" cy="808"/>
              </a:xfrm>
              <a:prstGeom prst="rect">
                <a:avLst/>
              </a:prstGeom>
              <a:noFill/>
            </p:spPr>
            <p:txBody>
              <a:bodyPr wrap="square" lIns="0" tIns="0" rIns="0" bIns="0" rtlCol="0">
                <a:spAutoFit/>
              </a:bodyPr>
              <a:lstStyle/>
              <a:p>
                <a:pPr>
                  <a:buClrTx/>
                  <a:buSzTx/>
                  <a:buNone/>
                </a:pPr>
                <a:r>
                  <a:rPr kumimoji="1" lang="en-US" altLang="zh-CN" sz="900">
                    <a:latin typeface="Nexa Light" panose="00000300000000000000" pitchFamily="50" charset="0"/>
                    <a:cs typeface="Nexa Light" panose="00000300000000000000" pitchFamily="50" charset="0"/>
                    <a:sym typeface="+mn-ea"/>
                  </a:rPr>
                  <a:t>1*wide cam（Dual eyes camera system)</a:t>
                </a:r>
                <a:endParaRPr kumimoji="1" lang="en-US" altLang="zh-CN" sz="900">
                  <a:latin typeface="Nexa Light" panose="00000300000000000000" pitchFamily="50" charset="0"/>
                  <a:cs typeface="Nexa Light" panose="00000300000000000000" pitchFamily="50" charset="0"/>
                  <a:sym typeface="+mn-ea"/>
                </a:endParaRPr>
              </a:p>
              <a:p>
                <a:pPr>
                  <a:buClrTx/>
                  <a:buSzTx/>
                  <a:buNone/>
                </a:pPr>
                <a:r>
                  <a:rPr kumimoji="1" lang="en-US" altLang="zh-CN" sz="900">
                    <a:latin typeface="Nexa Light" panose="00000300000000000000" pitchFamily="50" charset="0"/>
                    <a:cs typeface="Nexa Light" panose="00000300000000000000" pitchFamily="50" charset="0"/>
                    <a:sym typeface="+mn-ea"/>
                  </a:rPr>
                  <a:t>2*50MP camera HFOV:120</a:t>
                </a:r>
                <a:endParaRPr kumimoji="1" lang="en-US" altLang="zh-CN" sz="900">
                  <a:latin typeface="Nexa Light" panose="00000300000000000000" pitchFamily="50" charset="0"/>
                  <a:cs typeface="Nexa Light" panose="00000300000000000000" pitchFamily="50" charset="0"/>
                  <a:sym typeface="+mn-ea"/>
                </a:endParaRPr>
              </a:p>
              <a:p>
                <a:pPr>
                  <a:buClrTx/>
                  <a:buSzTx/>
                  <a:buNone/>
                </a:pPr>
                <a:r>
                  <a:rPr kumimoji="1" lang="en-US" altLang="zh-CN" sz="900">
                    <a:solidFill>
                      <a:srgbClr val="4472C4"/>
                    </a:solidFill>
                    <a:latin typeface="Nexa Light" panose="00000300000000000000" pitchFamily="50" charset="0"/>
                    <a:cs typeface="Nexa Light" panose="00000300000000000000" pitchFamily="50" charset="0"/>
                  </a:rPr>
                  <a:t>NO SYSTEM</a:t>
                </a:r>
                <a:endParaRPr kumimoji="1" lang="en-US" altLang="zh-CN" sz="900">
                  <a:solidFill>
                    <a:srgbClr val="4472C4"/>
                  </a:solidFill>
                  <a:latin typeface="Nexa Light" panose="00000300000000000000" pitchFamily="50" charset="0"/>
                  <a:cs typeface="Nexa Light" panose="00000300000000000000" pitchFamily="50" charset="0"/>
                </a:endParaRPr>
              </a:p>
              <a:p>
                <a:pPr>
                  <a:buClrTx/>
                  <a:buSzTx/>
                  <a:buNone/>
                </a:pPr>
                <a:endParaRPr kumimoji="1" lang="en-US" altLang="zh-CN" sz="900">
                  <a:solidFill>
                    <a:srgbClr val="4472C4"/>
                  </a:solidFill>
                  <a:latin typeface="Nexa Light" panose="00000300000000000000" pitchFamily="50" charset="0"/>
                  <a:cs typeface="Nexa Light" panose="00000300000000000000" pitchFamily="50" charset="0"/>
                </a:endParaRPr>
              </a:p>
            </p:txBody>
          </p:sp>
          <p:pic>
            <p:nvPicPr>
              <p:cNvPr id="70" name="图片 9" descr="/Users/scarlettguo/Library/Containers/com.kingsoft.wpsoffice.mac/Data/tmp/picturecompress_20240712141804/output_1.pngoutput_1"/>
              <p:cNvPicPr>
                <a:picLocks noChangeAspect="1"/>
              </p:cNvPicPr>
              <p:nvPr>
                <p:custDataLst>
                  <p:tags r:id="rId9"/>
                </p:custDataLst>
              </p:nvPr>
            </p:nvPicPr>
            <p:blipFill>
              <a:blip r:embed="rId10">
                <a:lum bright="-6000"/>
              </a:blip>
              <a:stretch>
                <a:fillRect/>
              </a:stretch>
            </p:blipFill>
            <p:spPr>
              <a:xfrm>
                <a:off x="4832" y="7886"/>
                <a:ext cx="2385" cy="422"/>
              </a:xfrm>
              <a:prstGeom prst="rect">
                <a:avLst/>
              </a:prstGeom>
            </p:spPr>
          </p:pic>
        </p:grpSp>
        <p:grpSp>
          <p:nvGrpSpPr>
            <p:cNvPr id="81" name="组合 80"/>
            <p:cNvGrpSpPr/>
            <p:nvPr/>
          </p:nvGrpSpPr>
          <p:grpSpPr>
            <a:xfrm>
              <a:off x="6091" y="5304"/>
              <a:ext cx="4647" cy="2004"/>
              <a:chOff x="6868" y="4849"/>
              <a:chExt cx="4307" cy="1857"/>
            </a:xfrm>
          </p:grpSpPr>
          <p:sp>
            <p:nvSpPr>
              <p:cNvPr id="40" name="圆角矩形 39"/>
              <p:cNvSpPr/>
              <p:nvPr>
                <p:custDataLst>
                  <p:tags r:id="rId11"/>
                </p:custDataLst>
              </p:nvPr>
            </p:nvSpPr>
            <p:spPr>
              <a:xfrm>
                <a:off x="6868" y="4849"/>
                <a:ext cx="4307" cy="1857"/>
              </a:xfrm>
              <a:prstGeom prst="roundRect">
                <a:avLst>
                  <a:gd name="adj" fmla="val 7217"/>
                </a:avLst>
              </a:prstGeom>
              <a:solidFill>
                <a:srgbClr val="F2F2F2"/>
              </a:solidFill>
              <a:ln w="6350" cap="flat" cmpd="sng">
                <a:gradFill>
                  <a:gsLst>
                    <a:gs pos="0">
                      <a:srgbClr val="1EB4F9">
                        <a:alpha val="40000"/>
                      </a:srgbClr>
                    </a:gs>
                    <a:gs pos="100000">
                      <a:srgbClr val="196ECF">
                        <a:alpha val="50000"/>
                      </a:srgbClr>
                    </a:gs>
                  </a:gsLst>
                  <a:lin ang="5400000" scaled="1"/>
                </a:gra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1" name="文本框 10"/>
              <p:cNvSpPr txBox="1"/>
              <p:nvPr>
                <p:custDataLst>
                  <p:tags r:id="rId12"/>
                </p:custDataLst>
              </p:nvPr>
            </p:nvSpPr>
            <p:spPr>
              <a:xfrm>
                <a:off x="7036" y="5744"/>
                <a:ext cx="3144" cy="808"/>
              </a:xfrm>
              <a:prstGeom prst="rect">
                <a:avLst/>
              </a:prstGeom>
              <a:noFill/>
            </p:spPr>
            <p:txBody>
              <a:bodyPr wrap="square" lIns="0" tIns="0" rIns="0" bIns="0" rtlCol="0">
                <a:spAutoFit/>
              </a:bodyPr>
              <a:lstStyle/>
              <a:p>
                <a:pPr>
                  <a:buClrTx/>
                  <a:buSzTx/>
                  <a:buNone/>
                </a:pPr>
                <a:r>
                  <a:rPr kumimoji="1" lang="en-US" altLang="zh-CN" sz="900">
                    <a:latin typeface="Nexa Light" panose="00000300000000000000" pitchFamily="50" charset="0"/>
                    <a:cs typeface="Nexa Light" panose="00000300000000000000" pitchFamily="50" charset="0"/>
                    <a:sym typeface="+mn-ea"/>
                  </a:rPr>
                  <a:t>1*wide cam（Dual eyes camera system)</a:t>
                </a:r>
                <a:endParaRPr kumimoji="1" lang="en-US" altLang="zh-CN" sz="900">
                  <a:latin typeface="Nexa Light" panose="00000300000000000000" pitchFamily="50" charset="0"/>
                  <a:cs typeface="Nexa Light" panose="00000300000000000000" pitchFamily="50" charset="0"/>
                  <a:sym typeface="+mn-ea"/>
                </a:endParaRPr>
              </a:p>
              <a:p>
                <a:pPr>
                  <a:buClrTx/>
                  <a:buSzTx/>
                  <a:buNone/>
                </a:pPr>
                <a:r>
                  <a:rPr kumimoji="1" lang="en-US" altLang="zh-CN" sz="900">
                    <a:latin typeface="Nexa Light" panose="00000300000000000000" pitchFamily="50" charset="0"/>
                    <a:cs typeface="Nexa Light" panose="00000300000000000000" pitchFamily="50" charset="0"/>
                    <a:sym typeface="+mn-ea"/>
                  </a:rPr>
                  <a:t>2*50MP camera HFOV:120</a:t>
                </a:r>
                <a:endParaRPr kumimoji="1" lang="en-US" altLang="zh-CN" sz="900">
                  <a:latin typeface="Nexa Light" panose="00000300000000000000" pitchFamily="50" charset="0"/>
                  <a:cs typeface="Nexa Light" panose="00000300000000000000" pitchFamily="50" charset="0"/>
                  <a:sym typeface="+mn-ea"/>
                </a:endParaRPr>
              </a:p>
              <a:p>
                <a:pPr>
                  <a:buClrTx/>
                  <a:buSzTx/>
                  <a:buNone/>
                </a:pPr>
                <a:r>
                  <a:rPr kumimoji="1" lang="en-US" altLang="zh-CN" sz="900">
                    <a:solidFill>
                      <a:srgbClr val="4472C4"/>
                    </a:solidFill>
                    <a:latin typeface="Nexa Light" panose="00000300000000000000" pitchFamily="50" charset="0"/>
                    <a:cs typeface="Nexa Light" panose="00000300000000000000" pitchFamily="50" charset="0"/>
                  </a:rPr>
                  <a:t>Andriod 13 MDEP</a:t>
                </a:r>
                <a:endParaRPr kumimoji="1" lang="en-US" altLang="zh-CN" sz="900">
                  <a:solidFill>
                    <a:srgbClr val="4472C4"/>
                  </a:solidFill>
                  <a:latin typeface="Nexa Light" panose="00000300000000000000" pitchFamily="50" charset="0"/>
                  <a:cs typeface="Nexa Light" panose="00000300000000000000" pitchFamily="50" charset="0"/>
                </a:endParaRPr>
              </a:p>
              <a:p>
                <a:pPr>
                  <a:buClrTx/>
                  <a:buSzTx/>
                  <a:buNone/>
                </a:pPr>
                <a:endParaRPr kumimoji="1" lang="en-US" altLang="zh-CN" sz="900">
                  <a:solidFill>
                    <a:srgbClr val="4472C4"/>
                  </a:solidFill>
                  <a:latin typeface="Nexa Light" panose="00000300000000000000" pitchFamily="50" charset="0"/>
                  <a:cs typeface="Nexa Light" panose="00000300000000000000" pitchFamily="50" charset="0"/>
                </a:endParaRPr>
              </a:p>
            </p:txBody>
          </p:sp>
          <p:grpSp>
            <p:nvGrpSpPr>
              <p:cNvPr id="50" name="组合 49"/>
              <p:cNvGrpSpPr/>
              <p:nvPr/>
            </p:nvGrpSpPr>
            <p:grpSpPr>
              <a:xfrm>
                <a:off x="8736" y="5217"/>
                <a:ext cx="2253" cy="319"/>
                <a:chOff x="7165" y="5735"/>
                <a:chExt cx="3934" cy="558"/>
              </a:xfrm>
            </p:grpSpPr>
            <p:pic>
              <p:nvPicPr>
                <p:cNvPr id="64" name="图片 4"/>
                <p:cNvPicPr>
                  <a:picLocks noChangeAspect="1"/>
                </p:cNvPicPr>
                <p:nvPr>
                  <p:custDataLst>
                    <p:tags r:id="rId13"/>
                  </p:custDataLst>
                </p:nvPr>
              </p:nvPicPr>
              <p:blipFill>
                <a:blip r:embed="rId14"/>
                <a:srcRect l="10377" t="12088" r="11376" b="13049"/>
                <a:stretch>
                  <a:fillRect/>
                </a:stretch>
              </p:blipFill>
              <p:spPr>
                <a:xfrm>
                  <a:off x="10060" y="5735"/>
                  <a:ext cx="1039" cy="558"/>
                </a:xfrm>
                <a:prstGeom prst="rect">
                  <a:avLst/>
                </a:prstGeom>
              </p:spPr>
            </p:pic>
            <p:pic>
              <p:nvPicPr>
                <p:cNvPr id="69" name="图片 9" descr="/Users/scarlettguo/Library/Containers/com.kingsoft.wpsoffice.mac/Data/tmp/picturecompress_20240712141804/output_1.pngoutput_1"/>
                <p:cNvPicPr>
                  <a:picLocks noChangeAspect="1"/>
                </p:cNvPicPr>
                <p:nvPr>
                  <p:custDataLst>
                    <p:tags r:id="rId15"/>
                  </p:custDataLst>
                </p:nvPr>
              </p:nvPicPr>
              <p:blipFill>
                <a:blip r:embed="rId10">
                  <a:lum bright="-6000"/>
                </a:blip>
                <a:stretch>
                  <a:fillRect/>
                </a:stretch>
              </p:blipFill>
              <p:spPr>
                <a:xfrm>
                  <a:off x="7165" y="5772"/>
                  <a:ext cx="2905" cy="514"/>
                </a:xfrm>
                <a:prstGeom prst="rect">
                  <a:avLst/>
                </a:prstGeom>
              </p:spPr>
            </p:pic>
          </p:grpSp>
          <p:sp>
            <p:nvSpPr>
              <p:cNvPr id="80" name="文本框 79"/>
              <p:cNvSpPr txBox="1"/>
              <p:nvPr>
                <p:custDataLst>
                  <p:tags r:id="rId16"/>
                </p:custDataLst>
              </p:nvPr>
            </p:nvSpPr>
            <p:spPr>
              <a:xfrm>
                <a:off x="7036" y="5029"/>
                <a:ext cx="1700" cy="538"/>
              </a:xfrm>
              <a:prstGeom prst="rect">
                <a:avLst/>
              </a:prstGeom>
              <a:noFill/>
            </p:spPr>
            <p:txBody>
              <a:bodyPr wrap="square" lIns="0" tIns="0" rIns="0" bIns="0">
                <a:spAutoFit/>
              </a:bodyPr>
              <a:lstStyle/>
              <a:p>
                <a:pPr algn="l"/>
                <a:r>
                  <a:rPr kumimoji="1" lang="en-US" altLang="zh-CN" sz="1200" b="1" err="1">
                    <a:solidFill>
                      <a:srgbClr val="0070C0"/>
                    </a:solidFill>
                    <a:latin typeface="Nexa Bold" panose="00000500000000000000" charset="0"/>
                    <a:cs typeface="Nexa Bold" panose="00000500000000000000" charset="0"/>
                    <a:sym typeface="+mn-ea"/>
                  </a:rPr>
                  <a:t>MS55A</a:t>
                </a:r>
                <a:endParaRPr kumimoji="1" lang="en-US" altLang="zh-CN" sz="1200" b="1" err="1">
                  <a:solidFill>
                    <a:srgbClr val="0070C0"/>
                  </a:solidFill>
                  <a:latin typeface="Nexa Bold" panose="00000500000000000000" charset="0"/>
                  <a:cs typeface="Nexa Bold" panose="00000500000000000000" charset="0"/>
                  <a:sym typeface="+mn-ea"/>
                </a:endParaRPr>
              </a:p>
              <a:p>
                <a:pPr algn="l"/>
                <a:r>
                  <a:rPr lang="en-US" sz="1200">
                    <a:latin typeface="Nexa Bold" panose="00000500000000000000" charset="0"/>
                    <a:cs typeface="Nexa Bold" panose="00000500000000000000" charset="0"/>
                    <a:sym typeface="+mn-ea"/>
                  </a:rPr>
                  <a:t>XBar V50 kit</a:t>
                </a:r>
                <a:endParaRPr lang="en-US" sz="1200">
                  <a:latin typeface="Nexa Bold" panose="00000500000000000000" charset="0"/>
                  <a:cs typeface="Nexa Bold" panose="00000500000000000000" charset="0"/>
                  <a:sym typeface="+mn-ea"/>
                </a:endParaRPr>
              </a:p>
            </p:txBody>
          </p:sp>
          <p:pic>
            <p:nvPicPr>
              <p:cNvPr id="49" name="图片 48"/>
              <p:cNvPicPr>
                <a:picLocks noChangeAspect="1"/>
              </p:cNvPicPr>
              <p:nvPr/>
            </p:nvPicPr>
            <p:blipFill>
              <a:blip r:embed="rId8"/>
              <a:srcRect l="-9991" t="-6818" r="-6074" b="-13811"/>
              <a:stretch>
                <a:fillRect/>
              </a:stretch>
            </p:blipFill>
            <p:spPr>
              <a:xfrm>
                <a:off x="10229" y="6106"/>
                <a:ext cx="791" cy="447"/>
              </a:xfrm>
              <a:prstGeom prst="roundRect">
                <a:avLst>
                  <a:gd name="adj" fmla="val 10000"/>
                </a:avLst>
              </a:prstGeom>
              <a:ln w="3175" cmpd="sng">
                <a:solidFill>
                  <a:srgbClr val="4472C4"/>
                </a:solidFill>
                <a:prstDash val="sysDash"/>
              </a:ln>
            </p:spPr>
          </p:pic>
        </p:grpSp>
        <p:grpSp>
          <p:nvGrpSpPr>
            <p:cNvPr id="86" name="组合 85"/>
            <p:cNvGrpSpPr/>
            <p:nvPr/>
          </p:nvGrpSpPr>
          <p:grpSpPr>
            <a:xfrm>
              <a:off x="8300" y="2821"/>
              <a:ext cx="4647" cy="2111"/>
              <a:chOff x="9033" y="2562"/>
              <a:chExt cx="4307" cy="1956"/>
            </a:xfrm>
          </p:grpSpPr>
          <p:sp>
            <p:nvSpPr>
              <p:cNvPr id="76" name="圆角矩形 75"/>
              <p:cNvSpPr/>
              <p:nvPr>
                <p:custDataLst>
                  <p:tags r:id="rId17"/>
                </p:custDataLst>
              </p:nvPr>
            </p:nvSpPr>
            <p:spPr>
              <a:xfrm>
                <a:off x="9033" y="2562"/>
                <a:ext cx="4307" cy="1956"/>
              </a:xfrm>
              <a:prstGeom prst="roundRect">
                <a:avLst>
                  <a:gd name="adj" fmla="val 7217"/>
                </a:avLst>
              </a:prstGeom>
              <a:solidFill>
                <a:srgbClr val="F2F2F2"/>
              </a:solidFill>
              <a:ln w="6350" cap="flat" cmpd="sng">
                <a:gradFill>
                  <a:gsLst>
                    <a:gs pos="0">
                      <a:srgbClr val="1EB4F9">
                        <a:alpha val="40000"/>
                      </a:srgbClr>
                    </a:gs>
                    <a:gs pos="100000">
                      <a:srgbClr val="196ECF">
                        <a:alpha val="50000"/>
                      </a:srgbClr>
                    </a:gs>
                  </a:gsLst>
                  <a:lin ang="5400000" scaled="1"/>
                </a:gra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文本框 10"/>
              <p:cNvSpPr txBox="1"/>
              <p:nvPr>
                <p:custDataLst>
                  <p:tags r:id="rId18"/>
                </p:custDataLst>
              </p:nvPr>
            </p:nvSpPr>
            <p:spPr>
              <a:xfrm>
                <a:off x="9178" y="3404"/>
                <a:ext cx="3465" cy="981"/>
              </a:xfrm>
              <a:prstGeom prst="rect">
                <a:avLst/>
              </a:prstGeom>
              <a:noFill/>
            </p:spPr>
            <p:txBody>
              <a:bodyPr wrap="square" lIns="0" tIns="0" rIns="0" bIns="0" rtlCol="0">
                <a:noAutofit/>
              </a:bodyPr>
              <a:lstStyle/>
              <a:p>
                <a:pPr>
                  <a:buClrTx/>
                  <a:buSzTx/>
                  <a:buNone/>
                </a:pPr>
                <a:r>
                  <a:rPr kumimoji="1" lang="en-US" altLang="zh-CN" sz="900">
                    <a:latin typeface="Nexa Light" panose="00000300000000000000" pitchFamily="50" charset="0"/>
                    <a:cs typeface="Nexa Light" panose="00000300000000000000" pitchFamily="50" charset="0"/>
                    <a:sym typeface="+mn-ea"/>
                  </a:rPr>
                  <a:t>1*wide cam（Dual eyes camera system)</a:t>
                </a:r>
                <a:endParaRPr kumimoji="1" lang="en-US" altLang="zh-CN" sz="900">
                  <a:latin typeface="Nexa Light" panose="00000300000000000000" pitchFamily="50" charset="0"/>
                  <a:cs typeface="Nexa Light" panose="00000300000000000000" pitchFamily="50" charset="0"/>
                  <a:sym typeface="+mn-ea"/>
                </a:endParaRPr>
              </a:p>
              <a:p>
                <a:pPr>
                  <a:buClrTx/>
                  <a:buSzTx/>
                  <a:buNone/>
                </a:pPr>
                <a:r>
                  <a:rPr kumimoji="1" lang="en-US" altLang="zh-CN" sz="900">
                    <a:latin typeface="Nexa Light" panose="00000300000000000000" pitchFamily="50" charset="0"/>
                    <a:cs typeface="Nexa Light" panose="00000300000000000000" pitchFamily="50" charset="0"/>
                    <a:sym typeface="+mn-ea"/>
                  </a:rPr>
                  <a:t>2*50MP camera HFOV:120</a:t>
                </a:r>
                <a:endParaRPr kumimoji="1" lang="en-US" altLang="zh-CN" sz="900">
                  <a:latin typeface="Nexa Light" panose="00000300000000000000" pitchFamily="50" charset="0"/>
                  <a:cs typeface="Nexa Light" panose="00000300000000000000" pitchFamily="50" charset="0"/>
                  <a:sym typeface="+mn-ea"/>
                </a:endParaRPr>
              </a:p>
              <a:p>
                <a:pPr algn="l">
                  <a:buClrTx/>
                  <a:buSzTx/>
                  <a:buFontTx/>
                  <a:buNone/>
                </a:pPr>
                <a:r>
                  <a:rPr kumimoji="1" lang="en-US" altLang="zh-CN" sz="900">
                    <a:latin typeface="Nexa Light" panose="00000300000000000000" pitchFamily="50" charset="0"/>
                    <a:cs typeface="Nexa Light" panose="00000300000000000000" pitchFamily="50" charset="0"/>
                    <a:sym typeface="+mn-ea"/>
                  </a:rPr>
                  <a:t>2*tele cam FOV:40</a:t>
                </a:r>
                <a:endParaRPr kumimoji="1" lang="en-US" altLang="zh-CN" sz="900">
                  <a:latin typeface="Nexa Light" panose="00000300000000000000" pitchFamily="50" charset="0"/>
                  <a:cs typeface="Nexa Light" panose="00000300000000000000" pitchFamily="50" charset="0"/>
                </a:endParaRPr>
              </a:p>
              <a:p>
                <a:pPr algn="l">
                  <a:buClrTx/>
                  <a:buSzTx/>
                  <a:buFontTx/>
                  <a:buNone/>
                </a:pPr>
                <a:r>
                  <a:rPr kumimoji="1" lang="en-US" altLang="zh-CN" sz="900">
                    <a:solidFill>
                      <a:srgbClr val="4472C4"/>
                    </a:solidFill>
                    <a:latin typeface="Nexa Light" panose="00000300000000000000" pitchFamily="50" charset="0"/>
                    <a:cs typeface="Nexa Light" panose="00000300000000000000" pitchFamily="50" charset="0"/>
                  </a:rPr>
                  <a:t>Andriod 13</a:t>
                </a:r>
                <a:r>
                  <a:rPr kumimoji="1" lang="en-US" altLang="zh-CN" sz="900">
                    <a:solidFill>
                      <a:srgbClr val="4472C4"/>
                    </a:solidFill>
                    <a:latin typeface="Nexa Light" panose="00000300000000000000" pitchFamily="50" charset="0"/>
                    <a:cs typeface="Nexa Light" panose="00000300000000000000" pitchFamily="50" charset="0"/>
                    <a:sym typeface="+mn-ea"/>
                  </a:rPr>
                  <a:t> MDEP</a:t>
                </a:r>
                <a:endParaRPr kumimoji="1" lang="en-US" altLang="zh-CN" sz="900">
                  <a:solidFill>
                    <a:srgbClr val="4472C4"/>
                  </a:solidFill>
                  <a:latin typeface="Nexa Light" panose="00000300000000000000" pitchFamily="50" charset="0"/>
                  <a:cs typeface="Nexa Light" panose="00000300000000000000" pitchFamily="50" charset="0"/>
                </a:endParaRPr>
              </a:p>
              <a:p>
                <a:pPr algn="l">
                  <a:buClrTx/>
                  <a:buSzTx/>
                  <a:buFontTx/>
                  <a:buNone/>
                </a:pPr>
                <a:endParaRPr kumimoji="1" lang="en-US" altLang="zh-CN" sz="900">
                  <a:solidFill>
                    <a:srgbClr val="4472C4"/>
                  </a:solidFill>
                  <a:latin typeface="Nexa Light" panose="00000300000000000000" pitchFamily="50" charset="0"/>
                  <a:cs typeface="Nexa Light" panose="00000300000000000000" pitchFamily="50" charset="0"/>
                </a:endParaRPr>
              </a:p>
            </p:txBody>
          </p:sp>
          <p:grpSp>
            <p:nvGrpSpPr>
              <p:cNvPr id="67" name="组合 66"/>
              <p:cNvGrpSpPr/>
              <p:nvPr/>
            </p:nvGrpSpPr>
            <p:grpSpPr>
              <a:xfrm>
                <a:off x="10958" y="2831"/>
                <a:ext cx="2263" cy="320"/>
                <a:chOff x="8920" y="2880"/>
                <a:chExt cx="4644" cy="657"/>
              </a:xfrm>
            </p:grpSpPr>
            <p:pic>
              <p:nvPicPr>
                <p:cNvPr id="57" name="图片 4"/>
                <p:cNvPicPr>
                  <a:picLocks noChangeAspect="1"/>
                </p:cNvPicPr>
                <p:nvPr>
                  <p:custDataLst>
                    <p:tags r:id="rId19"/>
                  </p:custDataLst>
                </p:nvPr>
              </p:nvPicPr>
              <p:blipFill>
                <a:blip r:embed="rId14"/>
                <a:srcRect l="9882" t="13097" r="13052" b="13984"/>
                <a:stretch>
                  <a:fillRect/>
                </a:stretch>
              </p:blipFill>
              <p:spPr>
                <a:xfrm>
                  <a:off x="12324" y="2880"/>
                  <a:ext cx="1240" cy="657"/>
                </a:xfrm>
                <a:prstGeom prst="rect">
                  <a:avLst/>
                </a:prstGeom>
              </p:spPr>
            </p:pic>
            <p:pic>
              <p:nvPicPr>
                <p:cNvPr id="66" name="图片 9" descr="/Users/scarlettguo/Library/Containers/com.kingsoft.wpsoffice.mac/Data/tmp/picturecompress_20240712141804/output_1.pngoutput_1"/>
                <p:cNvPicPr>
                  <a:picLocks noChangeAspect="1"/>
                </p:cNvPicPr>
                <p:nvPr>
                  <p:custDataLst>
                    <p:tags r:id="rId20"/>
                  </p:custDataLst>
                </p:nvPr>
              </p:nvPicPr>
              <p:blipFill>
                <a:blip r:embed="rId10">
                  <a:lum bright="-6000"/>
                </a:blip>
                <a:stretch>
                  <a:fillRect/>
                </a:stretch>
              </p:blipFill>
              <p:spPr>
                <a:xfrm>
                  <a:off x="8920" y="2880"/>
                  <a:ext cx="3456" cy="612"/>
                </a:xfrm>
                <a:prstGeom prst="rect">
                  <a:avLst/>
                </a:prstGeom>
              </p:spPr>
            </p:pic>
          </p:grpSp>
          <p:sp>
            <p:nvSpPr>
              <p:cNvPr id="72" name="文本框 71"/>
              <p:cNvSpPr txBox="1"/>
              <p:nvPr>
                <p:custDataLst>
                  <p:tags r:id="rId21"/>
                </p:custDataLst>
              </p:nvPr>
            </p:nvSpPr>
            <p:spPr>
              <a:xfrm>
                <a:off x="9178" y="2710"/>
                <a:ext cx="1700" cy="538"/>
              </a:xfrm>
              <a:prstGeom prst="rect">
                <a:avLst/>
              </a:prstGeom>
              <a:noFill/>
            </p:spPr>
            <p:txBody>
              <a:bodyPr wrap="square" lIns="0" tIns="0" rIns="0" bIns="0">
                <a:spAutoFit/>
              </a:bodyPr>
              <a:lstStyle/>
              <a:p>
                <a:pPr algn="l"/>
                <a:r>
                  <a:rPr kumimoji="1" lang="en-US" altLang="zh-CN" sz="1200" b="1" err="1">
                    <a:solidFill>
                      <a:srgbClr val="0070C0"/>
                    </a:solidFill>
                    <a:latin typeface="Nexa Bold" panose="00000500000000000000" charset="0"/>
                    <a:cs typeface="Nexa Bold" panose="00000500000000000000" charset="0"/>
                    <a:sym typeface="+mn-ea"/>
                  </a:rPr>
                  <a:t>MS70A</a:t>
                </a:r>
                <a:endParaRPr lang="en-US" altLang="zh-CN" sz="1200">
                  <a:latin typeface="Nexa Bold" panose="00000500000000000000" charset="0"/>
                  <a:cs typeface="Nexa Bold" panose="00000500000000000000" charset="0"/>
                  <a:sym typeface="+mn-ea"/>
                </a:endParaRPr>
              </a:p>
              <a:p>
                <a:pPr algn="l"/>
                <a:r>
                  <a:rPr lang="en-US" sz="1200">
                    <a:latin typeface="Nexa Bold" panose="00000500000000000000" charset="0"/>
                    <a:cs typeface="Nexa Bold" panose="00000500000000000000" charset="0"/>
                    <a:sym typeface="+mn-ea"/>
                  </a:rPr>
                  <a:t>XBar V70 kit</a:t>
                </a:r>
                <a:endParaRPr lang="en-US" sz="1200">
                  <a:latin typeface="Nexa Bold" panose="00000500000000000000" charset="0"/>
                  <a:cs typeface="Nexa Bold" panose="00000500000000000000" charset="0"/>
                  <a:sym typeface="+mn-ea"/>
                </a:endParaRPr>
              </a:p>
            </p:txBody>
          </p:sp>
          <p:pic>
            <p:nvPicPr>
              <p:cNvPr id="73" name="图片 72"/>
              <p:cNvPicPr>
                <a:picLocks noChangeAspect="1"/>
              </p:cNvPicPr>
              <p:nvPr/>
            </p:nvPicPr>
            <p:blipFill>
              <a:blip r:embed="rId8"/>
              <a:srcRect l="-9991" t="-6818" r="-6074" b="-13811"/>
              <a:stretch>
                <a:fillRect/>
              </a:stretch>
            </p:blipFill>
            <p:spPr>
              <a:xfrm>
                <a:off x="12374" y="3938"/>
                <a:ext cx="791" cy="447"/>
              </a:xfrm>
              <a:prstGeom prst="roundRect">
                <a:avLst>
                  <a:gd name="adj" fmla="val 10000"/>
                </a:avLst>
              </a:prstGeom>
              <a:ln w="3175" cmpd="sng">
                <a:solidFill>
                  <a:srgbClr val="4472C4"/>
                </a:solidFill>
                <a:prstDash val="sysDash"/>
              </a:ln>
            </p:spPr>
          </p:pic>
        </p:grpSp>
        <p:grpSp>
          <p:nvGrpSpPr>
            <p:cNvPr id="118" name="组合 117"/>
            <p:cNvGrpSpPr/>
            <p:nvPr/>
          </p:nvGrpSpPr>
          <p:grpSpPr>
            <a:xfrm>
              <a:off x="13181" y="2821"/>
              <a:ext cx="4646" cy="2111"/>
              <a:chOff x="8847" y="-3898"/>
              <a:chExt cx="4306" cy="1956"/>
            </a:xfrm>
          </p:grpSpPr>
          <p:grpSp>
            <p:nvGrpSpPr>
              <p:cNvPr id="107" name="组合 106"/>
              <p:cNvGrpSpPr/>
              <p:nvPr/>
            </p:nvGrpSpPr>
            <p:grpSpPr>
              <a:xfrm>
                <a:off x="8847" y="-3898"/>
                <a:ext cx="4307" cy="1956"/>
                <a:chOff x="9033" y="2562"/>
                <a:chExt cx="4307" cy="1956"/>
              </a:xfrm>
            </p:grpSpPr>
            <p:sp>
              <p:nvSpPr>
                <p:cNvPr id="108" name="圆角矩形 107"/>
                <p:cNvSpPr/>
                <p:nvPr>
                  <p:custDataLst>
                    <p:tags r:id="rId22"/>
                  </p:custDataLst>
                </p:nvPr>
              </p:nvSpPr>
              <p:spPr>
                <a:xfrm>
                  <a:off x="9033" y="2562"/>
                  <a:ext cx="4307" cy="1956"/>
                </a:xfrm>
                <a:prstGeom prst="roundRect">
                  <a:avLst>
                    <a:gd name="adj" fmla="val 7217"/>
                  </a:avLst>
                </a:prstGeom>
                <a:solidFill>
                  <a:srgbClr val="F2F2F2"/>
                </a:solidFill>
                <a:ln w="6350" cap="flat" cmpd="sng">
                  <a:gradFill>
                    <a:gsLst>
                      <a:gs pos="0">
                        <a:srgbClr val="1EB4F9">
                          <a:alpha val="40000"/>
                        </a:srgbClr>
                      </a:gs>
                      <a:gs pos="100000">
                        <a:srgbClr val="196ECF">
                          <a:alpha val="50000"/>
                        </a:srgbClr>
                      </a:gs>
                    </a:gsLst>
                    <a:lin ang="5400000" scaled="1"/>
                  </a:gra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9" name="文本框 10"/>
                <p:cNvSpPr txBox="1"/>
                <p:nvPr>
                  <p:custDataLst>
                    <p:tags r:id="rId23"/>
                  </p:custDataLst>
                </p:nvPr>
              </p:nvSpPr>
              <p:spPr>
                <a:xfrm>
                  <a:off x="9178" y="3404"/>
                  <a:ext cx="3666" cy="981"/>
                </a:xfrm>
                <a:prstGeom prst="rect">
                  <a:avLst/>
                </a:prstGeom>
                <a:noFill/>
              </p:spPr>
              <p:txBody>
                <a:bodyPr wrap="square" lIns="0" tIns="0" rIns="0" bIns="0" rtlCol="0">
                  <a:noAutofit/>
                </a:bodyPr>
                <a:lstStyle/>
                <a:p>
                  <a:pPr>
                    <a:buClrTx/>
                    <a:buSzTx/>
                    <a:buNone/>
                  </a:pPr>
                  <a:r>
                    <a:rPr kumimoji="1" lang="en-US" altLang="zh-CN" sz="900">
                      <a:latin typeface="Nexa Light" panose="00000300000000000000" pitchFamily="50" charset="0"/>
                      <a:cs typeface="Nexa Light" panose="00000300000000000000" pitchFamily="50" charset="0"/>
                      <a:sym typeface="+mn-ea"/>
                    </a:rPr>
                    <a:t>1*wide cam（Dual eyes camera system)</a:t>
                  </a:r>
                  <a:endParaRPr kumimoji="1" lang="en-US" altLang="zh-CN" sz="900">
                    <a:latin typeface="Nexa Light" panose="00000300000000000000" pitchFamily="50" charset="0"/>
                    <a:cs typeface="Nexa Light" panose="00000300000000000000" pitchFamily="50" charset="0"/>
                    <a:sym typeface="+mn-ea"/>
                  </a:endParaRPr>
                </a:p>
                <a:p>
                  <a:pPr>
                    <a:buClrTx/>
                    <a:buSzTx/>
                    <a:buNone/>
                  </a:pPr>
                  <a:r>
                    <a:rPr kumimoji="1" lang="en-US" altLang="zh-CN" sz="900">
                      <a:latin typeface="Nexa Light" panose="00000300000000000000" pitchFamily="50" charset="0"/>
                      <a:cs typeface="Nexa Light" panose="00000300000000000000" pitchFamily="50" charset="0"/>
                      <a:sym typeface="+mn-ea"/>
                    </a:rPr>
                    <a:t>2*50MP camera HFOV:120</a:t>
                  </a:r>
                  <a:endParaRPr kumimoji="1" lang="en-US" altLang="zh-CN" sz="900">
                    <a:latin typeface="Nexa Light" panose="00000300000000000000" pitchFamily="50" charset="0"/>
                    <a:cs typeface="Nexa Light" panose="00000300000000000000" pitchFamily="50" charset="0"/>
                    <a:sym typeface="+mn-ea"/>
                  </a:endParaRPr>
                </a:p>
                <a:p>
                  <a:pPr algn="l">
                    <a:buClrTx/>
                    <a:buSzTx/>
                    <a:buFontTx/>
                    <a:buNone/>
                  </a:pPr>
                  <a:r>
                    <a:rPr kumimoji="1" lang="en-US" altLang="zh-CN" sz="900">
                      <a:latin typeface="Nexa Light" panose="00000300000000000000" pitchFamily="50" charset="0"/>
                      <a:cs typeface="Nexa Light" panose="00000300000000000000" pitchFamily="50" charset="0"/>
                      <a:sym typeface="+mn-ea"/>
                    </a:rPr>
                    <a:t>2*tele cam FOV:40</a:t>
                  </a:r>
                  <a:endParaRPr kumimoji="1" lang="en-US" altLang="zh-CN" sz="900">
                    <a:latin typeface="Nexa Light" panose="00000300000000000000" pitchFamily="50" charset="0"/>
                    <a:cs typeface="Nexa Light" panose="00000300000000000000" pitchFamily="50" charset="0"/>
                  </a:endParaRPr>
                </a:p>
                <a:p>
                  <a:pPr>
                    <a:buClrTx/>
                    <a:buSzTx/>
                    <a:buNone/>
                  </a:pPr>
                  <a:r>
                    <a:rPr kumimoji="1" lang="en-US" altLang="zh-CN" sz="900">
                      <a:solidFill>
                        <a:srgbClr val="4472C4"/>
                      </a:solidFill>
                      <a:latin typeface="Nexa Light" panose="00000300000000000000" pitchFamily="50" charset="0"/>
                      <a:cs typeface="Nexa Light" panose="00000300000000000000" pitchFamily="50" charset="0"/>
                      <a:sym typeface="+mn-ea"/>
                    </a:rPr>
                    <a:t>CPU : i5-1340P(13th Gen) Dual display</a:t>
                  </a:r>
                  <a:endParaRPr kumimoji="1" lang="en-US" altLang="zh-CN" sz="900">
                    <a:solidFill>
                      <a:srgbClr val="4472C4"/>
                    </a:solidFill>
                    <a:latin typeface="Nexa Light" panose="00000300000000000000" pitchFamily="50" charset="0"/>
                    <a:cs typeface="Nexa Light" panose="00000300000000000000" pitchFamily="50" charset="0"/>
                    <a:sym typeface="+mn-ea"/>
                  </a:endParaRPr>
                </a:p>
                <a:p>
                  <a:pPr>
                    <a:buClrTx/>
                    <a:buSzTx/>
                    <a:buNone/>
                  </a:pPr>
                  <a:endParaRPr kumimoji="1" lang="en-US" altLang="zh-CN" sz="900">
                    <a:solidFill>
                      <a:srgbClr val="4472C4"/>
                    </a:solidFill>
                    <a:latin typeface="Nexa Light" panose="00000300000000000000" pitchFamily="50" charset="0"/>
                    <a:cs typeface="Nexa Light" panose="00000300000000000000" pitchFamily="50" charset="0"/>
                    <a:sym typeface="+mn-ea"/>
                  </a:endParaRPr>
                </a:p>
              </p:txBody>
            </p:sp>
            <p:sp>
              <p:nvSpPr>
                <p:cNvPr id="113" name="文本框 112"/>
                <p:cNvSpPr txBox="1"/>
                <p:nvPr>
                  <p:custDataLst>
                    <p:tags r:id="rId24"/>
                  </p:custDataLst>
                </p:nvPr>
              </p:nvSpPr>
              <p:spPr>
                <a:xfrm>
                  <a:off x="9178" y="2710"/>
                  <a:ext cx="1700" cy="538"/>
                </a:xfrm>
                <a:prstGeom prst="rect">
                  <a:avLst/>
                </a:prstGeom>
                <a:noFill/>
              </p:spPr>
              <p:txBody>
                <a:bodyPr wrap="square" lIns="0" tIns="0" rIns="0" bIns="0">
                  <a:spAutoFit/>
                </a:bodyPr>
                <a:lstStyle/>
                <a:p>
                  <a:pPr algn="l"/>
                  <a:r>
                    <a:rPr kumimoji="1" lang="en-US" altLang="zh-CN" sz="1200" b="1" err="1">
                      <a:solidFill>
                        <a:srgbClr val="0070C0"/>
                      </a:solidFill>
                      <a:latin typeface="Nexa Bold" panose="00000500000000000000" charset="0"/>
                      <a:cs typeface="Nexa Bold" panose="00000500000000000000" charset="0"/>
                      <a:sym typeface="+mn-ea"/>
                    </a:rPr>
                    <a:t>MS75A</a:t>
                  </a:r>
                  <a:endParaRPr lang="en-US" altLang="zh-CN" sz="1200">
                    <a:latin typeface="Nexa Bold" panose="00000500000000000000" charset="0"/>
                    <a:cs typeface="Nexa Bold" panose="00000500000000000000" charset="0"/>
                    <a:sym typeface="+mn-ea"/>
                  </a:endParaRPr>
                </a:p>
                <a:p>
                  <a:pPr algn="l"/>
                  <a:r>
                    <a:rPr lang="en-US" sz="1200">
                      <a:latin typeface="Nexa Bold" panose="00000500000000000000" charset="0"/>
                      <a:cs typeface="Nexa Bold" panose="00000500000000000000" charset="0"/>
                      <a:sym typeface="+mn-ea"/>
                    </a:rPr>
                    <a:t>XBar W70 kit</a:t>
                  </a:r>
                  <a:endParaRPr lang="en-US" sz="1200">
                    <a:latin typeface="Nexa Bold" panose="00000500000000000000" charset="0"/>
                    <a:cs typeface="Nexa Bold" panose="00000500000000000000" charset="0"/>
                    <a:sym typeface="+mn-ea"/>
                  </a:endParaRPr>
                </a:p>
              </p:txBody>
            </p:sp>
            <p:pic>
              <p:nvPicPr>
                <p:cNvPr id="114" name="图片 113"/>
                <p:cNvPicPr>
                  <a:picLocks noChangeAspect="1"/>
                </p:cNvPicPr>
                <p:nvPr/>
              </p:nvPicPr>
              <p:blipFill>
                <a:blip r:embed="rId8"/>
                <a:srcRect l="-9991" t="-6818" r="-6074" b="-13811"/>
                <a:stretch>
                  <a:fillRect/>
                </a:stretch>
              </p:blipFill>
              <p:spPr>
                <a:xfrm>
                  <a:off x="12431" y="3938"/>
                  <a:ext cx="791" cy="447"/>
                </a:xfrm>
                <a:prstGeom prst="roundRect">
                  <a:avLst>
                    <a:gd name="adj" fmla="val 10000"/>
                  </a:avLst>
                </a:prstGeom>
                <a:ln w="3175" cmpd="sng">
                  <a:solidFill>
                    <a:srgbClr val="4472C4"/>
                  </a:solidFill>
                  <a:prstDash val="sysDash"/>
                </a:ln>
              </p:spPr>
            </p:pic>
          </p:grpSp>
          <p:grpSp>
            <p:nvGrpSpPr>
              <p:cNvPr id="115" name="组合 114"/>
              <p:cNvGrpSpPr/>
              <p:nvPr/>
            </p:nvGrpSpPr>
            <p:grpSpPr>
              <a:xfrm>
                <a:off x="10772" y="-3608"/>
                <a:ext cx="2263" cy="320"/>
                <a:chOff x="10738" y="3284"/>
                <a:chExt cx="4704" cy="665"/>
              </a:xfrm>
            </p:grpSpPr>
            <p:pic>
              <p:nvPicPr>
                <p:cNvPr id="116" name="图片 115"/>
                <p:cNvPicPr>
                  <a:picLocks noChangeAspect="1"/>
                </p:cNvPicPr>
                <p:nvPr/>
              </p:nvPicPr>
              <p:blipFill>
                <a:blip r:embed="rId14"/>
                <a:srcRect l="6718" t="12673" r="10724" b="13594"/>
                <a:stretch>
                  <a:fillRect/>
                </a:stretch>
              </p:blipFill>
              <p:spPr>
                <a:xfrm>
                  <a:off x="14114" y="3284"/>
                  <a:ext cx="1328" cy="665"/>
                </a:xfrm>
                <a:prstGeom prst="rect">
                  <a:avLst/>
                </a:prstGeom>
              </p:spPr>
            </p:pic>
            <p:pic>
              <p:nvPicPr>
                <p:cNvPr id="117" name="图片 9" descr="/Users/scarlettguo/Library/Containers/com.kingsoft.wpsoffice.mac/Data/tmp/picturecompress_20240712141804/output_1.pngoutput_1"/>
                <p:cNvPicPr>
                  <a:picLocks noChangeAspect="1"/>
                </p:cNvPicPr>
                <p:nvPr>
                  <p:custDataLst>
                    <p:tags r:id="rId25"/>
                  </p:custDataLst>
                </p:nvPr>
              </p:nvPicPr>
              <p:blipFill>
                <a:blip r:embed="rId10">
                  <a:lum bright="-6000"/>
                </a:blip>
                <a:stretch>
                  <a:fillRect/>
                </a:stretch>
              </p:blipFill>
              <p:spPr>
                <a:xfrm>
                  <a:off x="10738" y="3285"/>
                  <a:ext cx="3501" cy="621"/>
                </a:xfrm>
                <a:prstGeom prst="rect">
                  <a:avLst/>
                </a:prstGeom>
              </p:spPr>
            </p:pic>
          </p:grpSp>
        </p:grpSp>
        <p:grpSp>
          <p:nvGrpSpPr>
            <p:cNvPr id="121" name="组合 120"/>
            <p:cNvGrpSpPr/>
            <p:nvPr/>
          </p:nvGrpSpPr>
          <p:grpSpPr>
            <a:xfrm>
              <a:off x="9503" y="5237"/>
              <a:ext cx="1235" cy="244"/>
              <a:chOff x="9796" y="5237"/>
              <a:chExt cx="942" cy="186"/>
            </a:xfrm>
          </p:grpSpPr>
          <p:sp>
            <p:nvSpPr>
              <p:cNvPr id="119" name="圆角矩形 118"/>
              <p:cNvSpPr/>
              <p:nvPr/>
            </p:nvSpPr>
            <p:spPr>
              <a:xfrm>
                <a:off x="9796" y="5237"/>
                <a:ext cx="942" cy="186"/>
              </a:xfrm>
              <a:prstGeom prst="roundRect">
                <a:avLst>
                  <a:gd name="adj" fmla="val 50000"/>
                </a:avLst>
              </a:prstGeom>
              <a:gradFill>
                <a:gsLst>
                  <a:gs pos="100000">
                    <a:srgbClr val="196ECF"/>
                  </a:gs>
                  <a:gs pos="0">
                    <a:srgbClr val="1EB4F9"/>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0" name="图片 119"/>
              <p:cNvPicPr>
                <a:picLocks noChangeAspect="1"/>
              </p:cNvPicPr>
              <p:nvPr/>
            </p:nvPicPr>
            <p:blipFill>
              <a:blip r:embed="rId26"/>
              <a:stretch>
                <a:fillRect/>
              </a:stretch>
            </p:blipFill>
            <p:spPr>
              <a:xfrm>
                <a:off x="9915" y="5269"/>
                <a:ext cx="695" cy="108"/>
              </a:xfrm>
              <a:prstGeom prst="rect">
                <a:avLst/>
              </a:prstGeom>
            </p:spPr>
          </p:pic>
        </p:grpSp>
        <p:sp>
          <p:nvSpPr>
            <p:cNvPr id="123" name="圆角矩形 122"/>
            <p:cNvSpPr/>
            <p:nvPr/>
          </p:nvSpPr>
          <p:spPr>
            <a:xfrm>
              <a:off x="16592" y="2821"/>
              <a:ext cx="1235" cy="244"/>
            </a:xfrm>
            <a:prstGeom prst="roundRect">
              <a:avLst>
                <a:gd name="adj" fmla="val 50000"/>
              </a:avLst>
            </a:prstGeom>
            <a:gradFill>
              <a:gsLst>
                <a:gs pos="100000">
                  <a:srgbClr val="196ECF"/>
                </a:gs>
                <a:gs pos="0">
                  <a:srgbClr val="1EB4F9"/>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5" name="图片 124"/>
            <p:cNvPicPr>
              <a:picLocks noChangeAspect="1"/>
            </p:cNvPicPr>
            <p:nvPr/>
          </p:nvPicPr>
          <p:blipFill>
            <a:blip r:embed="rId27"/>
            <a:stretch>
              <a:fillRect/>
            </a:stretch>
          </p:blipFill>
          <p:spPr>
            <a:xfrm>
              <a:off x="16836" y="2864"/>
              <a:ext cx="747" cy="155"/>
            </a:xfrm>
            <a:prstGeom prst="rect">
              <a:avLst/>
            </a:prstGeom>
          </p:spPr>
        </p:pic>
      </p:grpSp>
    </p:spTree>
    <p:custDataLst>
      <p:tags r:id="rId28"/>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10235" y="2549525"/>
            <a:ext cx="10973435" cy="3740150"/>
            <a:chOff x="961" y="5627"/>
            <a:chExt cx="17326" cy="2676"/>
          </a:xfrm>
        </p:grpSpPr>
        <p:sp>
          <p:nvSpPr>
            <p:cNvPr id="44" name="矩形 43"/>
            <p:cNvSpPr/>
            <p:nvPr>
              <p:custDataLst>
                <p:tags r:id="rId1"/>
              </p:custDataLst>
            </p:nvPr>
          </p:nvSpPr>
          <p:spPr>
            <a:xfrm>
              <a:off x="961" y="5627"/>
              <a:ext cx="8575" cy="2677"/>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矩形 44"/>
            <p:cNvSpPr/>
            <p:nvPr>
              <p:custDataLst>
                <p:tags r:id="rId2"/>
              </p:custDataLst>
            </p:nvPr>
          </p:nvSpPr>
          <p:spPr>
            <a:xfrm>
              <a:off x="9713" y="5627"/>
              <a:ext cx="8575" cy="2677"/>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 name="Text Box 2"/>
          <p:cNvSpPr txBox="1"/>
          <p:nvPr>
            <p:custDataLst>
              <p:tags r:id="rId3"/>
            </p:custDataLst>
          </p:nvPr>
        </p:nvSpPr>
        <p:spPr>
          <a:xfrm>
            <a:off x="574040" y="1142365"/>
            <a:ext cx="10915015" cy="1048385"/>
          </a:xfrm>
          <a:prstGeom prst="rect">
            <a:avLst/>
          </a:prstGeom>
          <a:noFill/>
        </p:spPr>
        <p:txBody>
          <a:bodyPr wrap="square" lIns="0" tIns="0" rIns="0" bIns="0" rtlCol="0" anchor="t">
            <a:noAutofit/>
          </a:bodyPr>
          <a:lstStyle/>
          <a:p>
            <a:pPr marL="0" indent="0" algn="l">
              <a:lnSpc>
                <a:spcPct val="130000"/>
              </a:lnSpc>
              <a:buClrTx/>
              <a:buSzTx/>
              <a:buFont typeface="Wingdings" panose="05000000000000000000"/>
              <a:buNone/>
            </a:pPr>
            <a:r>
              <a:rPr lang="en-US" altLang="zh-CN" sz="1600" b="1">
                <a:solidFill>
                  <a:schemeClr val="tx1"/>
                </a:solidFill>
                <a:latin typeface="Nexa Black" panose="00000A00000000000000" charset="0"/>
                <a:ea typeface="微软雅黑" panose="020B0503020204020204" charset="-122"/>
                <a:cs typeface="Nexa Black" panose="00000A00000000000000" charset="0"/>
                <a:sym typeface="+mn-ea"/>
              </a:rPr>
              <a:t>Connection Ways</a:t>
            </a:r>
            <a:endParaRPr lang="en-US" altLang="zh-CN" sz="1600" b="1">
              <a:solidFill>
                <a:schemeClr val="tx1"/>
              </a:solidFill>
              <a:latin typeface="Nexa Black" panose="00000A00000000000000" charset="0"/>
              <a:ea typeface="微软雅黑" panose="020B0503020204020204" charset="-122"/>
              <a:cs typeface="Nexa Black" panose="00000A00000000000000" charset="0"/>
              <a:sym typeface="+mn-ea"/>
            </a:endParaRPr>
          </a:p>
          <a:p>
            <a:pPr marL="0" indent="0" algn="l">
              <a:lnSpc>
                <a:spcPct val="130000"/>
              </a:lnSpc>
              <a:buClrTx/>
              <a:buSzTx/>
              <a:buFont typeface="Wingdings" panose="05000000000000000000"/>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Connection for XBar: Connect the Videobar</a:t>
            </a:r>
            <a:r>
              <a:rPr lang="en-US" altLang="zh-CN" sz="1200" b="1">
                <a:latin typeface="Nexa Bold" panose="00000500000000000000" charset="0"/>
                <a:ea typeface="微软雅黑" panose="020B0503020204020204" charset="-122"/>
                <a:cs typeface="Nexa Bold" panose="00000500000000000000" charset="0"/>
                <a:sym typeface="+mn-ea"/>
              </a:rPr>
              <a:t> </a:t>
            </a:r>
            <a:r>
              <a:rPr lang="en-US" altLang="zh-CN" sz="1200" b="1">
                <a:solidFill>
                  <a:schemeClr val="tx1"/>
                </a:solidFill>
                <a:latin typeface="Nexa Black" panose="00000A00000000000000" charset="0"/>
                <a:ea typeface="微软雅黑" panose="020B0503020204020204" charset="-122"/>
                <a:cs typeface="Nexa Black" panose="00000A00000000000000" charset="0"/>
                <a:sym typeface="+mn-ea"/>
              </a:rPr>
              <a:t>EXT port </a:t>
            </a: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to the DM30 via RJ45 cables. The Videobar supports power supply by the PoE (Power over Ethernet) protocol.</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endParaRPr>
          </a:p>
          <a:p>
            <a:pPr marL="0" indent="0" algn="l">
              <a:lnSpc>
                <a:spcPct val="130000"/>
              </a:lnSpc>
              <a:buClrTx/>
              <a:buSzTx/>
              <a:buFont typeface="Wingdings" panose="05000000000000000000"/>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Connection for Console: Connect the</a:t>
            </a:r>
            <a:r>
              <a:rPr lang="en-US" altLang="zh-CN" sz="1400">
                <a:solidFill>
                  <a:schemeClr val="tx1"/>
                </a:solidFill>
                <a:latin typeface="微软雅黑" panose="020B0503020204020204" charset="-122"/>
                <a:ea typeface="微软雅黑" panose="020B0503020204020204" charset="-122"/>
                <a:cs typeface="微软雅黑" panose="020B0503020204020204" charset="-122"/>
                <a:sym typeface="+mn-ea"/>
              </a:rPr>
              <a:t> </a:t>
            </a:r>
            <a:r>
              <a:rPr lang="en-US" altLang="zh-CN" sz="1200" b="1">
                <a:solidFill>
                  <a:schemeClr val="tx1"/>
                </a:solidFill>
                <a:latin typeface="Nexa Black" panose="00000A00000000000000" charset="0"/>
                <a:ea typeface="微软雅黑" panose="020B0503020204020204" charset="-122"/>
                <a:cs typeface="Nexa Black" panose="00000A00000000000000" charset="0"/>
                <a:sym typeface="+mn-ea"/>
              </a:rPr>
              <a:t>MLINK port of Console AP30</a:t>
            </a: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 (for V50 &amp; V70 console) to the desktop mic pod via RJ45 cables.</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endParaRPr>
          </a:p>
        </p:txBody>
      </p:sp>
      <p:sp>
        <p:nvSpPr>
          <p:cNvPr id="31" name="矩形 30"/>
          <p:cNvSpPr/>
          <p:nvPr/>
        </p:nvSpPr>
        <p:spPr bwMode="auto">
          <a:xfrm flipV="1">
            <a:off x="610235" y="1540"/>
            <a:ext cx="2512161" cy="171354"/>
          </a:xfrm>
          <a:prstGeom prst="rect">
            <a:avLst/>
          </a:prstGeom>
          <a:solidFill>
            <a:srgbClr val="326FC8"/>
          </a:solidFill>
          <a:ln>
            <a:noFill/>
          </a:ln>
        </p:spPr>
        <p:txBody>
          <a:bodyPr vert="horz" wrap="square" lIns="55449" tIns="27724" rIns="55449" bIns="27724" numCol="1" rtlCol="0" anchor="t" anchorCtr="0" compatLnSpc="1">
            <a:noAutofit/>
          </a:bodyPr>
          <a:lstStyle/>
          <a:p>
            <a:pPr lvl="0" algn="l">
              <a:buClrTx/>
              <a:buSzTx/>
              <a:buFontTx/>
            </a:pPr>
            <a:endParaRPr lang="zh-CN" altLang="en-US" sz="1090">
              <a:sym typeface="+mn-ea"/>
            </a:endParaRPr>
          </a:p>
        </p:txBody>
      </p:sp>
      <p:sp>
        <p:nvSpPr>
          <p:cNvPr id="41" name="object 3"/>
          <p:cNvSpPr txBox="1">
            <a:spLocks noGrp="1"/>
          </p:cNvSpPr>
          <p:nvPr>
            <p:custDataLst>
              <p:tags r:id="rId4"/>
            </p:custDataLst>
          </p:nvPr>
        </p:nvSpPr>
        <p:spPr>
          <a:xfrm>
            <a:off x="574040" y="314960"/>
            <a:ext cx="8616315" cy="468630"/>
          </a:xfrm>
          <a:prstGeom prst="rect">
            <a:avLst/>
          </a:prstGeom>
        </p:spPr>
        <p:txBody>
          <a:bodyPr vert="horz" wrap="square" lIns="0" tIns="7316" rIns="0" bIns="0" rtlCol="0">
            <a:spAutoFit/>
          </a:bodyPr>
          <a:lstStyle>
            <a:lvl1pPr>
              <a:defRPr sz="5750" b="1" i="0">
                <a:solidFill>
                  <a:schemeClr val="bg1"/>
                </a:solidFill>
                <a:latin typeface="Nexa" panose="00000500000000000000"/>
                <a:ea typeface="+mj-ea"/>
                <a:cs typeface="Nexa" panose="00000500000000000000"/>
              </a:defRPr>
            </a:lvl1pPr>
          </a:lstStyle>
          <a:p>
            <a:pPr marL="12700" algn="l">
              <a:lnSpc>
                <a:spcPct val="100000"/>
              </a:lnSpc>
              <a:spcBef>
                <a:spcPts val="95"/>
              </a:spcBef>
            </a:pPr>
            <a:r>
              <a:rPr lang="en-US" altLang="zh-CN" sz="3000" b="1" spc="-5">
                <a:solidFill>
                  <a:schemeClr val="tx1"/>
                </a:solidFill>
                <a:latin typeface="Nexa-Black" panose="00000500000000000000"/>
                <a:cs typeface="Nexa-Black" panose="00000500000000000000"/>
              </a:rPr>
              <a:t>DM30 extension micphone connection way</a:t>
            </a:r>
            <a:endParaRPr lang="en-US" altLang="zh-CN" sz="3000" b="1" spc="-5">
              <a:solidFill>
                <a:schemeClr val="tx1"/>
              </a:solidFill>
              <a:latin typeface="Nexa-Black" panose="00000500000000000000"/>
              <a:cs typeface="Nexa-Black" panose="00000500000000000000"/>
            </a:endParaRPr>
          </a:p>
        </p:txBody>
      </p:sp>
      <p:grpSp>
        <p:nvGrpSpPr>
          <p:cNvPr id="40" name="组合 39"/>
          <p:cNvGrpSpPr/>
          <p:nvPr/>
        </p:nvGrpSpPr>
        <p:grpSpPr>
          <a:xfrm>
            <a:off x="807720" y="2950528"/>
            <a:ext cx="10480728" cy="2938145"/>
            <a:chOff x="338" y="7810"/>
            <a:chExt cx="25436" cy="7130"/>
          </a:xfrm>
        </p:grpSpPr>
        <p:pic>
          <p:nvPicPr>
            <p:cNvPr id="38" name="图片 37"/>
            <p:cNvPicPr>
              <a:picLocks noChangeAspect="1"/>
            </p:cNvPicPr>
            <p:nvPr/>
          </p:nvPicPr>
          <p:blipFill>
            <a:blip r:embed="rId5"/>
            <a:stretch>
              <a:fillRect/>
            </a:stretch>
          </p:blipFill>
          <p:spPr>
            <a:xfrm>
              <a:off x="338" y="7815"/>
              <a:ext cx="12100" cy="7120"/>
            </a:xfrm>
            <a:prstGeom prst="rect">
              <a:avLst/>
            </a:prstGeom>
          </p:spPr>
        </p:pic>
        <p:pic>
          <p:nvPicPr>
            <p:cNvPr id="39" name="图片 38"/>
            <p:cNvPicPr>
              <a:picLocks noChangeAspect="1"/>
            </p:cNvPicPr>
            <p:nvPr/>
          </p:nvPicPr>
          <p:blipFill>
            <a:blip r:embed="rId6"/>
            <a:stretch>
              <a:fillRect/>
            </a:stretch>
          </p:blipFill>
          <p:spPr>
            <a:xfrm>
              <a:off x="13674" y="7810"/>
              <a:ext cx="12100" cy="7130"/>
            </a:xfrm>
            <a:prstGeom prst="rect">
              <a:avLst/>
            </a:prstGeom>
          </p:spPr>
        </p:pic>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610235" y="1602105"/>
            <a:ext cx="10972800" cy="4189095"/>
            <a:chOff x="961" y="5627"/>
            <a:chExt cx="17326" cy="2676"/>
          </a:xfrm>
        </p:grpSpPr>
        <p:sp>
          <p:nvSpPr>
            <p:cNvPr id="44" name="矩形 43"/>
            <p:cNvSpPr/>
            <p:nvPr>
              <p:custDataLst>
                <p:tags r:id="rId1"/>
              </p:custDataLst>
            </p:nvPr>
          </p:nvSpPr>
          <p:spPr>
            <a:xfrm>
              <a:off x="961" y="5627"/>
              <a:ext cx="8575" cy="2677"/>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矩形 44"/>
            <p:cNvSpPr/>
            <p:nvPr>
              <p:custDataLst>
                <p:tags r:id="rId2"/>
              </p:custDataLst>
            </p:nvPr>
          </p:nvSpPr>
          <p:spPr>
            <a:xfrm>
              <a:off x="9713" y="5627"/>
              <a:ext cx="8575" cy="2677"/>
            </a:xfrm>
            <a:prstGeom prst="rect">
              <a:avLst/>
            </a:prstGeom>
            <a:solidFill>
              <a:srgbClr val="F2F2F2">
                <a:alpha val="50000"/>
              </a:srgbClr>
            </a:soli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grpSp>
        <p:nvGrpSpPr>
          <p:cNvPr id="48" name="组合 47"/>
          <p:cNvGrpSpPr/>
          <p:nvPr/>
        </p:nvGrpSpPr>
        <p:grpSpPr>
          <a:xfrm>
            <a:off x="610235" y="1133475"/>
            <a:ext cx="10972800" cy="468630"/>
            <a:chOff x="961" y="5627"/>
            <a:chExt cx="17326" cy="2676"/>
          </a:xfrm>
          <a:solidFill>
            <a:srgbClr val="326FC8">
              <a:alpha val="13000"/>
            </a:srgbClr>
          </a:solidFill>
        </p:grpSpPr>
        <p:sp>
          <p:nvSpPr>
            <p:cNvPr id="49" name="矩形 48"/>
            <p:cNvSpPr/>
            <p:nvPr>
              <p:custDataLst>
                <p:tags r:id="rId3"/>
              </p:custDataLst>
            </p:nvPr>
          </p:nvSpPr>
          <p:spPr>
            <a:xfrm>
              <a:off x="961" y="5627"/>
              <a:ext cx="8575" cy="2677"/>
            </a:xfrm>
            <a:prstGeom prst="rect">
              <a:avLst/>
            </a:prstGeom>
            <a:grp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kumimoji="1" lang="en-US" altLang="zh-CN" sz="1400" b="1" err="1">
                  <a:solidFill>
                    <a:srgbClr val="4472C4"/>
                  </a:solidFill>
                  <a:latin typeface="Nexa Black" panose="00000A00000000000000" charset="0"/>
                  <a:cs typeface="Nexa Black" panose="00000A00000000000000" charset="0"/>
                  <a:sym typeface="+mn-ea"/>
                </a:rPr>
                <a:t>videobar (MTR-W)</a:t>
              </a:r>
              <a:endParaRPr kumimoji="1" lang="en-US" altLang="zh-CN" sz="1400" b="1" err="1">
                <a:solidFill>
                  <a:srgbClr val="4472C4"/>
                </a:solidFill>
                <a:latin typeface="Nexa Black" panose="00000A00000000000000" charset="0"/>
                <a:cs typeface="Nexa Black" panose="00000A00000000000000" charset="0"/>
                <a:sym typeface="+mn-ea"/>
              </a:endParaRPr>
            </a:p>
          </p:txBody>
        </p:sp>
        <p:sp>
          <p:nvSpPr>
            <p:cNvPr id="50" name="矩形 49"/>
            <p:cNvSpPr/>
            <p:nvPr>
              <p:custDataLst>
                <p:tags r:id="rId4"/>
              </p:custDataLst>
            </p:nvPr>
          </p:nvSpPr>
          <p:spPr>
            <a:xfrm>
              <a:off x="9713" y="5627"/>
              <a:ext cx="8575" cy="2677"/>
            </a:xfrm>
            <a:prstGeom prst="rect">
              <a:avLst/>
            </a:prstGeom>
            <a:grp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kumimoji="1" lang="en-US" altLang="zh-CN" sz="1400" b="1" err="1">
                  <a:solidFill>
                    <a:srgbClr val="4472C4"/>
                  </a:solidFill>
                  <a:latin typeface="Nexa Black" panose="00000A00000000000000" charset="0"/>
                  <a:cs typeface="Nexa Black" panose="00000A00000000000000" charset="0"/>
                  <a:sym typeface="+mn-ea"/>
                </a:rPr>
                <a:t>videobar (</a:t>
              </a:r>
              <a:r>
                <a:rPr kumimoji="1" lang="en-US" altLang="zh-CN" sz="1400" b="1" err="1">
                  <a:solidFill>
                    <a:srgbClr val="4472C4"/>
                  </a:solidFill>
                  <a:latin typeface="Nexa Black" panose="00000A00000000000000" charset="0"/>
                  <a:cs typeface="Nexa Black" panose="00000A00000000000000" charset="0"/>
                  <a:sym typeface="+mn-ea"/>
                </a:rPr>
                <a:t>MTR-A</a:t>
              </a:r>
              <a:r>
                <a:rPr kumimoji="1" lang="en-US" altLang="zh-CN" sz="1400" b="1" err="1">
                  <a:solidFill>
                    <a:srgbClr val="4472C4"/>
                  </a:solidFill>
                  <a:latin typeface="Nexa Black" panose="00000A00000000000000" charset="0"/>
                  <a:cs typeface="Nexa Black" panose="00000A00000000000000" charset="0"/>
                  <a:sym typeface="+mn-ea"/>
                </a:rPr>
                <a:t>)</a:t>
              </a:r>
              <a:endParaRPr kumimoji="1" lang="en-US" altLang="zh-CN" sz="1400" b="1" err="1">
                <a:solidFill>
                  <a:srgbClr val="4472C4"/>
                </a:solidFill>
                <a:latin typeface="Nexa Black" panose="00000A00000000000000" charset="0"/>
                <a:cs typeface="Nexa Black" panose="00000A00000000000000" charset="0"/>
                <a:sym typeface="+mn-ea"/>
              </a:endParaRPr>
            </a:p>
          </p:txBody>
        </p:sp>
      </p:grpSp>
      <p:grpSp>
        <p:nvGrpSpPr>
          <p:cNvPr id="81" name="组合 80"/>
          <p:cNvGrpSpPr/>
          <p:nvPr/>
        </p:nvGrpSpPr>
        <p:grpSpPr>
          <a:xfrm>
            <a:off x="9861550" y="5970270"/>
            <a:ext cx="762000" cy="172085"/>
            <a:chOff x="16484" y="8830"/>
            <a:chExt cx="1200" cy="271"/>
          </a:xfrm>
        </p:grpSpPr>
        <p:sp>
          <p:nvSpPr>
            <p:cNvPr id="51" name="Text Box 44"/>
            <p:cNvSpPr txBox="1"/>
            <p:nvPr>
              <p:custDataLst>
                <p:tags r:id="rId5"/>
              </p:custDataLst>
            </p:nvPr>
          </p:nvSpPr>
          <p:spPr>
            <a:xfrm>
              <a:off x="16484" y="8830"/>
              <a:ext cx="752" cy="271"/>
            </a:xfrm>
            <a:prstGeom prst="rect">
              <a:avLst/>
            </a:prstGeom>
            <a:noFill/>
          </p:spPr>
          <p:txBody>
            <a:bodyPr wrap="square" lIns="0" tIns="0" rIns="0" bIns="0" rtlCol="0" anchor="t">
              <a:noAutofit/>
            </a:bodyPr>
            <a:lstStyle/>
            <a:p>
              <a:r>
                <a:rPr kumimoji="1" lang="en-US" altLang="zh-CN" sz="1200">
                  <a:latin typeface="Nexa Regular" panose="00000500000000000000" charset="0"/>
                  <a:cs typeface="Nexa Regular" panose="00000500000000000000" charset="0"/>
                  <a:sym typeface="+mn-ea"/>
                </a:rPr>
                <a:t>RJ45</a:t>
              </a:r>
              <a:endParaRPr kumimoji="1" lang="en-US" altLang="zh-CN" sz="1200">
                <a:latin typeface="Nexa Regular" panose="00000500000000000000" charset="0"/>
                <a:cs typeface="Nexa Regular" panose="00000500000000000000" charset="0"/>
                <a:sym typeface="+mn-ea"/>
              </a:endParaRPr>
            </a:p>
          </p:txBody>
        </p:sp>
        <p:cxnSp>
          <p:nvCxnSpPr>
            <p:cNvPr id="53" name="直线连接符 38"/>
            <p:cNvCxnSpPr/>
            <p:nvPr>
              <p:custDataLst>
                <p:tags r:id="rId6"/>
              </p:custDataLst>
            </p:nvPr>
          </p:nvCxnSpPr>
          <p:spPr>
            <a:xfrm flipH="1" flipV="1">
              <a:off x="17208" y="8966"/>
              <a:ext cx="476" cy="8"/>
            </a:xfrm>
            <a:prstGeom prst="line">
              <a:avLst/>
            </a:prstGeom>
            <a:ln w="28575">
              <a:solidFill>
                <a:srgbClr val="56C8E3"/>
              </a:solidFill>
            </a:ln>
          </p:spPr>
          <p:style>
            <a:lnRef idx="1">
              <a:schemeClr val="accent1"/>
            </a:lnRef>
            <a:fillRef idx="0">
              <a:schemeClr val="accent1"/>
            </a:fillRef>
            <a:effectRef idx="0">
              <a:schemeClr val="accent1"/>
            </a:effectRef>
            <a:fontRef idx="minor">
              <a:schemeClr val="tx1"/>
            </a:fontRef>
          </p:style>
        </p:cxnSp>
      </p:grpSp>
      <p:grpSp>
        <p:nvGrpSpPr>
          <p:cNvPr id="82" name="组合 81"/>
          <p:cNvGrpSpPr/>
          <p:nvPr/>
        </p:nvGrpSpPr>
        <p:grpSpPr>
          <a:xfrm>
            <a:off x="10887710" y="5970270"/>
            <a:ext cx="695960" cy="172085"/>
            <a:chOff x="16484" y="9253"/>
            <a:chExt cx="1096" cy="271"/>
          </a:xfrm>
        </p:grpSpPr>
        <p:sp>
          <p:nvSpPr>
            <p:cNvPr id="64" name="Text Box 44"/>
            <p:cNvSpPr txBox="1"/>
            <p:nvPr>
              <p:custDataLst>
                <p:tags r:id="rId7"/>
              </p:custDataLst>
            </p:nvPr>
          </p:nvSpPr>
          <p:spPr>
            <a:xfrm>
              <a:off x="16484" y="9253"/>
              <a:ext cx="752" cy="271"/>
            </a:xfrm>
            <a:prstGeom prst="rect">
              <a:avLst/>
            </a:prstGeom>
            <a:noFill/>
          </p:spPr>
          <p:txBody>
            <a:bodyPr wrap="square" lIns="0" tIns="0" rIns="0" bIns="0" rtlCol="0" anchor="t">
              <a:noAutofit/>
            </a:bodyPr>
            <a:lstStyle/>
            <a:p>
              <a:r>
                <a:rPr kumimoji="1" lang="en-US" altLang="zh-CN" sz="1200">
                  <a:latin typeface="Nexa Regular" panose="00000500000000000000" charset="0"/>
                  <a:cs typeface="Nexa Regular" panose="00000500000000000000" charset="0"/>
                  <a:sym typeface="+mn-ea"/>
                </a:rPr>
                <a:t>USB</a:t>
              </a:r>
              <a:endParaRPr kumimoji="1" lang="en-US" altLang="zh-CN" sz="1200">
                <a:latin typeface="Nexa Regular" panose="00000500000000000000" charset="0"/>
                <a:cs typeface="Nexa Regular" panose="00000500000000000000" charset="0"/>
                <a:sym typeface="+mn-ea"/>
              </a:endParaRPr>
            </a:p>
          </p:txBody>
        </p:sp>
        <p:cxnSp>
          <p:nvCxnSpPr>
            <p:cNvPr id="63" name="直线连接符 38"/>
            <p:cNvCxnSpPr/>
            <p:nvPr>
              <p:custDataLst>
                <p:tags r:id="rId8"/>
              </p:custDataLst>
            </p:nvPr>
          </p:nvCxnSpPr>
          <p:spPr>
            <a:xfrm flipH="1" flipV="1">
              <a:off x="17104" y="9391"/>
              <a:ext cx="476" cy="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80" name="组合 79"/>
          <p:cNvGrpSpPr/>
          <p:nvPr/>
        </p:nvGrpSpPr>
        <p:grpSpPr>
          <a:xfrm>
            <a:off x="8697595" y="5970270"/>
            <a:ext cx="758190" cy="172085"/>
            <a:chOff x="16484" y="8407"/>
            <a:chExt cx="1194" cy="271"/>
          </a:xfrm>
        </p:grpSpPr>
        <p:cxnSp>
          <p:nvCxnSpPr>
            <p:cNvPr id="65" name="直线连接符 38"/>
            <p:cNvCxnSpPr/>
            <p:nvPr>
              <p:custDataLst>
                <p:tags r:id="rId9"/>
              </p:custDataLst>
            </p:nvPr>
          </p:nvCxnSpPr>
          <p:spPr>
            <a:xfrm flipH="1" flipV="1">
              <a:off x="17202" y="8546"/>
              <a:ext cx="476" cy="8"/>
            </a:xfrm>
            <a:prstGeom prst="line">
              <a:avLst/>
            </a:prstGeom>
            <a:ln w="28575">
              <a:solidFill>
                <a:srgbClr val="196ECF"/>
              </a:solidFill>
            </a:ln>
          </p:spPr>
          <p:style>
            <a:lnRef idx="3">
              <a:schemeClr val="accent1"/>
            </a:lnRef>
            <a:fillRef idx="0">
              <a:schemeClr val="accent1"/>
            </a:fillRef>
            <a:effectRef idx="2">
              <a:schemeClr val="accent1"/>
            </a:effectRef>
            <a:fontRef idx="minor">
              <a:schemeClr val="tx1"/>
            </a:fontRef>
          </p:style>
        </p:cxnSp>
        <p:sp>
          <p:nvSpPr>
            <p:cNvPr id="66" name="Text Box 44"/>
            <p:cNvSpPr txBox="1"/>
            <p:nvPr>
              <p:custDataLst>
                <p:tags r:id="rId10"/>
              </p:custDataLst>
            </p:nvPr>
          </p:nvSpPr>
          <p:spPr>
            <a:xfrm>
              <a:off x="16484" y="8407"/>
              <a:ext cx="752" cy="271"/>
            </a:xfrm>
            <a:prstGeom prst="rect">
              <a:avLst/>
            </a:prstGeom>
            <a:noFill/>
          </p:spPr>
          <p:txBody>
            <a:bodyPr wrap="square" lIns="0" tIns="0" rIns="0" bIns="0" rtlCol="0" anchor="t">
              <a:noAutofit/>
            </a:bodyPr>
            <a:lstStyle/>
            <a:p>
              <a:r>
                <a:rPr kumimoji="1" lang="en-US" altLang="zh-CN" sz="1200">
                  <a:latin typeface="Nexa Regular" panose="00000500000000000000" charset="0"/>
                  <a:cs typeface="Nexa Regular" panose="00000500000000000000" charset="0"/>
                  <a:sym typeface="+mn-ea"/>
                </a:rPr>
                <a:t>HDMI</a:t>
              </a:r>
              <a:endParaRPr kumimoji="1" lang="en-US" altLang="zh-CN" sz="1200">
                <a:latin typeface="Nexa Regular" panose="00000500000000000000" charset="0"/>
                <a:cs typeface="Nexa Regular" panose="00000500000000000000" charset="0"/>
                <a:sym typeface="+mn-ea"/>
              </a:endParaRPr>
            </a:p>
          </p:txBody>
        </p:sp>
      </p:grpSp>
      <p:sp>
        <p:nvSpPr>
          <p:cNvPr id="20" name="矩形 19"/>
          <p:cNvSpPr/>
          <p:nvPr/>
        </p:nvSpPr>
        <p:spPr bwMode="auto">
          <a:xfrm flipV="1">
            <a:off x="610235" y="1540"/>
            <a:ext cx="2512161" cy="171354"/>
          </a:xfrm>
          <a:prstGeom prst="rect">
            <a:avLst/>
          </a:prstGeom>
          <a:solidFill>
            <a:srgbClr val="326FC8"/>
          </a:solidFill>
          <a:ln>
            <a:noFill/>
          </a:ln>
        </p:spPr>
        <p:txBody>
          <a:bodyPr vert="horz" wrap="square" lIns="55449" tIns="27724" rIns="55449" bIns="27724" numCol="1" rtlCol="0" anchor="t" anchorCtr="0" compatLnSpc="1">
            <a:noAutofit/>
          </a:bodyPr>
          <a:lstStyle/>
          <a:p>
            <a:pPr lvl="0" algn="l">
              <a:buClrTx/>
              <a:buSzTx/>
              <a:buFontTx/>
            </a:pPr>
            <a:endParaRPr lang="zh-CN" altLang="en-US" sz="1090">
              <a:sym typeface="+mn-ea"/>
            </a:endParaRPr>
          </a:p>
        </p:txBody>
      </p:sp>
      <p:sp>
        <p:nvSpPr>
          <p:cNvPr id="38" name="object 3"/>
          <p:cNvSpPr txBox="1">
            <a:spLocks noGrp="1"/>
          </p:cNvSpPr>
          <p:nvPr>
            <p:custDataLst>
              <p:tags r:id="rId11"/>
            </p:custDataLst>
          </p:nvPr>
        </p:nvSpPr>
        <p:spPr>
          <a:xfrm>
            <a:off x="574040" y="314960"/>
            <a:ext cx="8616315" cy="468630"/>
          </a:xfrm>
          <a:prstGeom prst="rect">
            <a:avLst/>
          </a:prstGeom>
        </p:spPr>
        <p:txBody>
          <a:bodyPr vert="horz" wrap="square" lIns="0" tIns="7316" rIns="0" bIns="0" rtlCol="0">
            <a:spAutoFit/>
          </a:bodyPr>
          <a:lstStyle>
            <a:lvl1pPr>
              <a:defRPr sz="5750" b="1" i="0">
                <a:solidFill>
                  <a:schemeClr val="bg1"/>
                </a:solidFill>
                <a:latin typeface="Nexa" panose="00000500000000000000"/>
                <a:ea typeface="+mj-ea"/>
                <a:cs typeface="Nexa" panose="00000500000000000000"/>
              </a:defRPr>
            </a:lvl1pPr>
          </a:lstStyle>
          <a:p>
            <a:pPr marL="12700" algn="l">
              <a:lnSpc>
                <a:spcPct val="100000"/>
              </a:lnSpc>
              <a:spcBef>
                <a:spcPts val="95"/>
              </a:spcBef>
            </a:pPr>
            <a:r>
              <a:rPr lang="en-US" altLang="zh-CN" sz="3000" b="1" spc="-5">
                <a:solidFill>
                  <a:schemeClr val="tx1"/>
                </a:solidFill>
                <a:latin typeface="Nexa-Black" panose="00000500000000000000"/>
                <a:cs typeface="Nexa-Black" panose="00000500000000000000"/>
              </a:rPr>
              <a:t>DM30—Teams videobar(Window &amp; Andriod)</a:t>
            </a:r>
            <a:endParaRPr lang="en-US" altLang="zh-CN" sz="3000" b="1" spc="-5">
              <a:solidFill>
                <a:schemeClr val="tx1"/>
              </a:solidFill>
              <a:latin typeface="Nexa-Black" panose="00000500000000000000"/>
              <a:cs typeface="Nexa-Black" panose="00000500000000000000"/>
            </a:endParaRPr>
          </a:p>
        </p:txBody>
      </p:sp>
      <p:grpSp>
        <p:nvGrpSpPr>
          <p:cNvPr id="83" name="组合 82"/>
          <p:cNvGrpSpPr/>
          <p:nvPr/>
        </p:nvGrpSpPr>
        <p:grpSpPr>
          <a:xfrm>
            <a:off x="6583045" y="1930400"/>
            <a:ext cx="4640580" cy="3766820"/>
            <a:chOff x="10155" y="3040"/>
            <a:chExt cx="7308" cy="5932"/>
          </a:xfrm>
        </p:grpSpPr>
        <p:grpSp>
          <p:nvGrpSpPr>
            <p:cNvPr id="74" name="组合 73"/>
            <p:cNvGrpSpPr/>
            <p:nvPr/>
          </p:nvGrpSpPr>
          <p:grpSpPr>
            <a:xfrm>
              <a:off x="12810" y="5883"/>
              <a:ext cx="1145" cy="2859"/>
              <a:chOff x="12810" y="5883"/>
              <a:chExt cx="1145" cy="3180"/>
            </a:xfrm>
          </p:grpSpPr>
          <p:cxnSp>
            <p:nvCxnSpPr>
              <p:cNvPr id="70" name="直线连接符 19"/>
              <p:cNvCxnSpPr/>
              <p:nvPr>
                <p:custDataLst>
                  <p:tags r:id="rId12"/>
                </p:custDataLst>
              </p:nvPr>
            </p:nvCxnSpPr>
            <p:spPr>
              <a:xfrm flipH="1">
                <a:off x="13850" y="5883"/>
                <a:ext cx="0" cy="1321"/>
              </a:xfrm>
              <a:prstGeom prst="line">
                <a:avLst/>
              </a:prstGeom>
              <a:ln w="15875">
                <a:solidFill>
                  <a:srgbClr val="56C8E3"/>
                </a:solidFill>
              </a:ln>
            </p:spPr>
            <p:style>
              <a:lnRef idx="1">
                <a:schemeClr val="accent1"/>
              </a:lnRef>
              <a:fillRef idx="0">
                <a:schemeClr val="accent1"/>
              </a:fillRef>
              <a:effectRef idx="0">
                <a:schemeClr val="accent1"/>
              </a:effectRef>
              <a:fontRef idx="minor">
                <a:schemeClr val="tx1"/>
              </a:fontRef>
            </p:style>
          </p:cxnSp>
          <p:cxnSp>
            <p:nvCxnSpPr>
              <p:cNvPr id="71" name="直线连接符 50"/>
              <p:cNvCxnSpPr/>
              <p:nvPr>
                <p:custDataLst>
                  <p:tags r:id="rId13"/>
                </p:custDataLst>
              </p:nvPr>
            </p:nvCxnSpPr>
            <p:spPr>
              <a:xfrm flipH="1">
                <a:off x="13524" y="5883"/>
                <a:ext cx="0" cy="332"/>
              </a:xfrm>
              <a:prstGeom prst="line">
                <a:avLst/>
              </a:prstGeom>
              <a:ln w="15875">
                <a:solidFill>
                  <a:srgbClr val="56C8E3"/>
                </a:solidFill>
              </a:ln>
            </p:spPr>
            <p:style>
              <a:lnRef idx="1">
                <a:schemeClr val="accent1"/>
              </a:lnRef>
              <a:fillRef idx="0">
                <a:schemeClr val="accent1"/>
              </a:fillRef>
              <a:effectRef idx="0">
                <a:schemeClr val="accent1"/>
              </a:effectRef>
              <a:fontRef idx="minor">
                <a:schemeClr val="tx1"/>
              </a:fontRef>
            </p:style>
          </p:cxnSp>
          <p:cxnSp>
            <p:nvCxnSpPr>
              <p:cNvPr id="72" name="直线连接符 38"/>
              <p:cNvCxnSpPr/>
              <p:nvPr>
                <p:custDataLst>
                  <p:tags r:id="rId14"/>
                </p:custDataLst>
              </p:nvPr>
            </p:nvCxnSpPr>
            <p:spPr>
              <a:xfrm>
                <a:off x="12810" y="7311"/>
                <a:ext cx="0" cy="1753"/>
              </a:xfrm>
              <a:prstGeom prst="line">
                <a:avLst/>
              </a:prstGeom>
              <a:ln w="15875">
                <a:solidFill>
                  <a:srgbClr val="56C8E3"/>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12821" y="7314"/>
                <a:ext cx="1134" cy="12"/>
              </a:xfrm>
              <a:prstGeom prst="line">
                <a:avLst/>
              </a:prstGeom>
              <a:solidFill>
                <a:schemeClr val="accent1"/>
              </a:solidFill>
              <a:ln w="15875" cap="flat" cmpd="sng" algn="ctr">
                <a:solidFill>
                  <a:srgbClr val="56C8E3"/>
                </a:solidFill>
                <a:prstDash val="solid"/>
                <a:round/>
                <a:headEnd type="none" w="med" len="med"/>
                <a:tailEnd type="none" w="med" len="med"/>
              </a:ln>
            </p:spPr>
          </p:cxnSp>
        </p:grpSp>
        <p:cxnSp>
          <p:nvCxnSpPr>
            <p:cNvPr id="6" name="直线连接符 43"/>
            <p:cNvCxnSpPr/>
            <p:nvPr>
              <p:custDataLst>
                <p:tags r:id="rId15"/>
              </p:custDataLst>
            </p:nvPr>
          </p:nvCxnSpPr>
          <p:spPr>
            <a:xfrm>
              <a:off x="14733" y="7167"/>
              <a:ext cx="2153"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文本框 49"/>
            <p:cNvSpPr txBox="1"/>
            <p:nvPr>
              <p:custDataLst>
                <p:tags r:id="rId16"/>
              </p:custDataLst>
            </p:nvPr>
          </p:nvSpPr>
          <p:spPr>
            <a:xfrm>
              <a:off x="13981" y="6511"/>
              <a:ext cx="992" cy="193"/>
            </a:xfrm>
            <a:prstGeom prst="rect">
              <a:avLst/>
            </a:prstGeom>
            <a:noFill/>
          </p:spPr>
          <p:txBody>
            <a:bodyPr wrap="square" lIns="0" tIns="0" rIns="0" bIns="0" rtlCol="0">
              <a:spAutoFit/>
            </a:bodyPr>
            <a:lstStyle/>
            <a:p>
              <a:r>
                <a:rPr kumimoji="1" lang="en-US" altLang="zh-CN" sz="800">
                  <a:latin typeface="Nexa Regular" panose="00000500000000000000" charset="0"/>
                  <a:cs typeface="Nexa Regular" panose="00000500000000000000" charset="0"/>
                </a:rPr>
                <a:t>RJ45</a:t>
              </a:r>
              <a:endParaRPr kumimoji="1" lang="en-US" altLang="zh-CN" sz="800">
                <a:latin typeface="Nexa Regular" panose="00000500000000000000" charset="0"/>
                <a:cs typeface="Nexa Regular" panose="00000500000000000000" charset="0"/>
              </a:endParaRPr>
            </a:p>
          </p:txBody>
        </p:sp>
        <p:sp>
          <p:nvSpPr>
            <p:cNvPr id="14" name="文本框 52"/>
            <p:cNvSpPr txBox="1"/>
            <p:nvPr>
              <p:custDataLst>
                <p:tags r:id="rId17"/>
              </p:custDataLst>
            </p:nvPr>
          </p:nvSpPr>
          <p:spPr>
            <a:xfrm>
              <a:off x="13303" y="6223"/>
              <a:ext cx="444" cy="270"/>
            </a:xfrm>
            <a:prstGeom prst="rect">
              <a:avLst/>
            </a:prstGeom>
            <a:noFill/>
          </p:spPr>
          <p:txBody>
            <a:bodyPr wrap="square" lIns="0" tIns="0" rIns="0" bIns="0" rtlCol="0">
              <a:noAutofit/>
            </a:bodyPr>
            <a:lstStyle/>
            <a:p>
              <a:r>
                <a:rPr kumimoji="1" lang="en-US" altLang="zh-CN" sz="1000">
                  <a:latin typeface="Nexa Regular" panose="00000500000000000000" charset="0"/>
                  <a:cs typeface="Nexa Regular" panose="00000500000000000000" charset="0"/>
                </a:rPr>
                <a:t>LAN</a:t>
              </a:r>
              <a:endParaRPr kumimoji="1" lang="en-US" altLang="zh-CN" sz="1000">
                <a:latin typeface="Nexa Regular" panose="00000500000000000000" charset="0"/>
                <a:cs typeface="Nexa Regular" panose="00000500000000000000" charset="0"/>
              </a:endParaRPr>
            </a:p>
          </p:txBody>
        </p:sp>
        <p:sp>
          <p:nvSpPr>
            <p:cNvPr id="15" name="文本框 53"/>
            <p:cNvSpPr txBox="1"/>
            <p:nvPr>
              <p:custDataLst>
                <p:tags r:id="rId18"/>
              </p:custDataLst>
            </p:nvPr>
          </p:nvSpPr>
          <p:spPr>
            <a:xfrm>
              <a:off x="14819" y="6720"/>
              <a:ext cx="1368" cy="387"/>
            </a:xfrm>
            <a:prstGeom prst="rect">
              <a:avLst/>
            </a:prstGeom>
            <a:noFill/>
          </p:spPr>
          <p:txBody>
            <a:bodyPr wrap="square" lIns="0" tIns="0" rIns="0" bIns="0" rtlCol="0">
              <a:spAutoFit/>
            </a:bodyPr>
            <a:lstStyle/>
            <a:p>
              <a:pPr algn="ctr"/>
              <a:r>
                <a:rPr kumimoji="1" lang="en-US" altLang="zh-CN" sz="800">
                  <a:latin typeface="Nexa Regular" panose="00000500000000000000" charset="0"/>
                  <a:cs typeface="Nexa Regular" panose="00000500000000000000" charset="0"/>
                </a:rPr>
                <a:t>USB-C </a:t>
              </a:r>
              <a:endParaRPr kumimoji="1" lang="en-US" altLang="zh-CN" sz="800">
                <a:latin typeface="Nexa Regular" panose="00000500000000000000" charset="0"/>
                <a:cs typeface="Nexa Regular" panose="00000500000000000000" charset="0"/>
              </a:endParaRPr>
            </a:p>
            <a:p>
              <a:pPr algn="ctr"/>
              <a:r>
                <a:rPr kumimoji="1" lang="en-US" altLang="zh-CN" sz="800">
                  <a:latin typeface="Nexa Regular" panose="00000500000000000000" charset="0"/>
                  <a:cs typeface="Nexa Regular" panose="00000500000000000000" charset="0"/>
                </a:rPr>
                <a:t>(content share)</a:t>
              </a:r>
              <a:endParaRPr kumimoji="1" lang="zh-CN" altLang="en-US" sz="800">
                <a:latin typeface="Nexa Regular" panose="00000500000000000000" charset="0"/>
                <a:cs typeface="Nexa Regular" panose="00000500000000000000" charset="0"/>
              </a:endParaRPr>
            </a:p>
          </p:txBody>
        </p:sp>
        <p:sp>
          <p:nvSpPr>
            <p:cNvPr id="18" name="文本框 30"/>
            <p:cNvSpPr txBox="1"/>
            <p:nvPr>
              <p:custDataLst>
                <p:tags r:id="rId19"/>
              </p:custDataLst>
            </p:nvPr>
          </p:nvSpPr>
          <p:spPr>
            <a:xfrm>
              <a:off x="11954" y="5099"/>
              <a:ext cx="672" cy="193"/>
            </a:xfrm>
            <a:prstGeom prst="rect">
              <a:avLst/>
            </a:prstGeom>
            <a:noFill/>
          </p:spPr>
          <p:txBody>
            <a:bodyPr wrap="square" lIns="0" tIns="0" rIns="0" bIns="0" rtlCol="0">
              <a:spAutoFit/>
            </a:bodyPr>
            <a:lstStyle/>
            <a:p>
              <a:pPr algn="ctr"/>
              <a:r>
                <a:rPr kumimoji="1" lang="en-US" altLang="zh-CN" sz="800">
                  <a:latin typeface="Nexa Regular" panose="00000500000000000000" charset="0"/>
                  <a:cs typeface="Nexa Regular" panose="00000500000000000000" charset="0"/>
                </a:rPr>
                <a:t>HDMI</a:t>
              </a:r>
              <a:endParaRPr kumimoji="1" lang="en-US" altLang="zh-CN" sz="800">
                <a:latin typeface="Nexa Regular" panose="00000500000000000000" charset="0"/>
                <a:cs typeface="Nexa Regular" panose="00000500000000000000" charset="0"/>
              </a:endParaRPr>
            </a:p>
          </p:txBody>
        </p:sp>
        <p:sp>
          <p:nvSpPr>
            <p:cNvPr id="21" name="Text Box 53"/>
            <p:cNvSpPr txBox="1"/>
            <p:nvPr>
              <p:custDataLst>
                <p:tags r:id="rId20"/>
              </p:custDataLst>
            </p:nvPr>
          </p:nvSpPr>
          <p:spPr>
            <a:xfrm>
              <a:off x="13708" y="7554"/>
              <a:ext cx="1060" cy="388"/>
            </a:xfrm>
            <a:prstGeom prst="rect">
              <a:avLst/>
            </a:prstGeom>
            <a:noFill/>
          </p:spPr>
          <p:txBody>
            <a:bodyPr wrap="square" lIns="0" tIns="0" rIns="0" bIns="0" rtlCol="0" anchor="t">
              <a:noAutofit/>
            </a:bodyPr>
            <a:lstStyle/>
            <a:p>
              <a:pPr algn="ctr"/>
              <a:r>
                <a:rPr kumimoji="1" lang="en-US" altLang="zh-CN" sz="1200">
                  <a:latin typeface="Nexa Regular" panose="00000500000000000000" charset="0"/>
                  <a:cs typeface="Nexa Regular" panose="00000500000000000000" charset="0"/>
                  <a:sym typeface="+mn-ea"/>
                </a:rPr>
                <a:t>console</a:t>
              </a:r>
              <a:endParaRPr kumimoji="1" lang="en-US" altLang="zh-CN" sz="1200">
                <a:latin typeface="Nexa Regular" panose="00000500000000000000" charset="0"/>
                <a:cs typeface="Nexa Regular" panose="00000500000000000000" charset="0"/>
                <a:sym typeface="+mn-ea"/>
              </a:endParaRPr>
            </a:p>
          </p:txBody>
        </p:sp>
        <p:pic>
          <p:nvPicPr>
            <p:cNvPr id="22" name="图片 42"/>
            <p:cNvPicPr>
              <a:picLocks noChangeAspect="1"/>
            </p:cNvPicPr>
            <p:nvPr>
              <p:custDataLst>
                <p:tags r:id="rId21"/>
              </p:custDataLst>
            </p:nvPr>
          </p:nvPicPr>
          <p:blipFill>
            <a:blip r:embed="rId22">
              <a:clrChange>
                <a:clrFrom>
                  <a:srgbClr val="FFFFFF">
                    <a:alpha val="100000"/>
                  </a:srgbClr>
                </a:clrFrom>
                <a:clrTo>
                  <a:srgbClr val="FFFFFF">
                    <a:alpha val="100000"/>
                    <a:alpha val="0"/>
                  </a:srgbClr>
                </a:clrTo>
              </a:clrChange>
            </a:blip>
            <a:stretch>
              <a:fillRect/>
            </a:stretch>
          </p:blipFill>
          <p:spPr>
            <a:xfrm>
              <a:off x="16245" y="6704"/>
              <a:ext cx="1218" cy="911"/>
            </a:xfrm>
            <a:prstGeom prst="rect">
              <a:avLst/>
            </a:prstGeom>
          </p:spPr>
        </p:pic>
        <p:grpSp>
          <p:nvGrpSpPr>
            <p:cNvPr id="61" name="组合 60"/>
            <p:cNvGrpSpPr/>
            <p:nvPr/>
          </p:nvGrpSpPr>
          <p:grpSpPr>
            <a:xfrm>
              <a:off x="12677" y="4932"/>
              <a:ext cx="400" cy="654"/>
              <a:chOff x="12677" y="4932"/>
              <a:chExt cx="400" cy="654"/>
            </a:xfrm>
          </p:grpSpPr>
          <p:cxnSp>
            <p:nvCxnSpPr>
              <p:cNvPr id="16" name="直线连接符 20"/>
              <p:cNvCxnSpPr/>
              <p:nvPr>
                <p:custDataLst>
                  <p:tags r:id="rId23"/>
                </p:custDataLst>
              </p:nvPr>
            </p:nvCxnSpPr>
            <p:spPr>
              <a:xfrm flipH="1" flipV="1">
                <a:off x="12677" y="4974"/>
                <a:ext cx="0" cy="613"/>
              </a:xfrm>
              <a:prstGeom prst="line">
                <a:avLst/>
              </a:prstGeom>
              <a:ln w="19050">
                <a:solidFill>
                  <a:srgbClr val="196ECF"/>
                </a:solidFill>
              </a:ln>
            </p:spPr>
            <p:style>
              <a:lnRef idx="1">
                <a:schemeClr val="accent1"/>
              </a:lnRef>
              <a:fillRef idx="0">
                <a:schemeClr val="accent1"/>
              </a:fillRef>
              <a:effectRef idx="0">
                <a:schemeClr val="accent1"/>
              </a:effectRef>
              <a:fontRef idx="minor">
                <a:schemeClr val="tx1"/>
              </a:fontRef>
            </p:style>
          </p:cxnSp>
          <p:cxnSp>
            <p:nvCxnSpPr>
              <p:cNvPr id="23" name="直线连接符 20"/>
              <p:cNvCxnSpPr/>
              <p:nvPr>
                <p:custDataLst>
                  <p:tags r:id="rId24"/>
                </p:custDataLst>
              </p:nvPr>
            </p:nvCxnSpPr>
            <p:spPr>
              <a:xfrm flipH="1" flipV="1">
                <a:off x="13077" y="4932"/>
                <a:ext cx="0" cy="613"/>
              </a:xfrm>
              <a:prstGeom prst="line">
                <a:avLst/>
              </a:prstGeom>
              <a:ln w="19050">
                <a:solidFill>
                  <a:srgbClr val="196ECF"/>
                </a:solidFill>
              </a:ln>
            </p:spPr>
            <p:style>
              <a:lnRef idx="1">
                <a:schemeClr val="accent1"/>
              </a:lnRef>
              <a:fillRef idx="0">
                <a:schemeClr val="accent1"/>
              </a:fillRef>
              <a:effectRef idx="0">
                <a:schemeClr val="accent1"/>
              </a:effectRef>
              <a:fontRef idx="minor">
                <a:schemeClr val="tx1"/>
              </a:fontRef>
            </p:style>
          </p:cxnSp>
        </p:grpSp>
        <p:sp>
          <p:nvSpPr>
            <p:cNvPr id="24" name="文本框 30"/>
            <p:cNvSpPr txBox="1"/>
            <p:nvPr>
              <p:custDataLst>
                <p:tags r:id="rId25"/>
              </p:custDataLst>
            </p:nvPr>
          </p:nvSpPr>
          <p:spPr>
            <a:xfrm>
              <a:off x="13147" y="5099"/>
              <a:ext cx="698" cy="193"/>
            </a:xfrm>
            <a:prstGeom prst="rect">
              <a:avLst/>
            </a:prstGeom>
            <a:noFill/>
          </p:spPr>
          <p:txBody>
            <a:bodyPr wrap="square" lIns="0" tIns="0" rIns="0" bIns="0" rtlCol="0">
              <a:spAutoFit/>
            </a:bodyPr>
            <a:lstStyle/>
            <a:p>
              <a:pPr algn="ctr"/>
              <a:r>
                <a:rPr kumimoji="1" lang="en-US" altLang="zh-CN" sz="800">
                  <a:latin typeface="Nexa Regular" panose="00000500000000000000" charset="0"/>
                  <a:cs typeface="Nexa Regular" panose="00000500000000000000" charset="0"/>
                </a:rPr>
                <a:t>HDMI</a:t>
              </a:r>
              <a:endParaRPr kumimoji="1" lang="en-US" altLang="zh-CN" sz="800">
                <a:latin typeface="Nexa Regular" panose="00000500000000000000" charset="0"/>
                <a:cs typeface="Nexa Regular" panose="00000500000000000000" charset="0"/>
              </a:endParaRPr>
            </a:p>
          </p:txBody>
        </p:sp>
        <p:pic>
          <p:nvPicPr>
            <p:cNvPr id="27" name="图片 9" descr="/Users/scarlettguo/Library/Containers/com.kingsoft.wpsoffice.mac/Data/tmp/picturecompress_20240712141804/output_1.pngoutput_1"/>
            <p:cNvPicPr>
              <a:picLocks noChangeAspect="1"/>
            </p:cNvPicPr>
            <p:nvPr>
              <p:custDataLst>
                <p:tags r:id="rId26"/>
              </p:custDataLst>
            </p:nvPr>
          </p:nvPicPr>
          <p:blipFill>
            <a:blip r:embed="rId27">
              <a:lum bright="-6000"/>
            </a:blip>
            <a:stretch>
              <a:fillRect/>
            </a:stretch>
          </p:blipFill>
          <p:spPr>
            <a:xfrm>
              <a:off x="11091" y="5438"/>
              <a:ext cx="3520" cy="624"/>
            </a:xfrm>
            <a:prstGeom prst="rect">
              <a:avLst/>
            </a:prstGeom>
          </p:spPr>
        </p:pic>
        <p:grpSp>
          <p:nvGrpSpPr>
            <p:cNvPr id="56" name="组合 55"/>
            <p:cNvGrpSpPr/>
            <p:nvPr/>
          </p:nvGrpSpPr>
          <p:grpSpPr>
            <a:xfrm>
              <a:off x="10155" y="3432"/>
              <a:ext cx="5489" cy="1542"/>
              <a:chOff x="10155" y="3432"/>
              <a:chExt cx="5489" cy="1542"/>
            </a:xfrm>
          </p:grpSpPr>
          <p:pic>
            <p:nvPicPr>
              <p:cNvPr id="2" name="图片 14"/>
              <p:cNvPicPr>
                <a:picLocks noChangeAspect="1"/>
              </p:cNvPicPr>
              <p:nvPr>
                <p:custDataLst>
                  <p:tags r:id="rId28"/>
                </p:custDataLst>
              </p:nvPr>
            </p:nvPicPr>
            <p:blipFill>
              <a:blip r:embed="rId29"/>
              <a:stretch>
                <a:fillRect/>
              </a:stretch>
            </p:blipFill>
            <p:spPr>
              <a:xfrm>
                <a:off x="10155" y="3432"/>
                <a:ext cx="2689" cy="1542"/>
              </a:xfrm>
              <a:prstGeom prst="rect">
                <a:avLst/>
              </a:prstGeom>
            </p:spPr>
          </p:pic>
          <p:pic>
            <p:nvPicPr>
              <p:cNvPr id="26" name="图片 25"/>
              <p:cNvPicPr>
                <a:picLocks noChangeAspect="1"/>
              </p:cNvPicPr>
              <p:nvPr>
                <p:custDataLst>
                  <p:tags r:id="rId30"/>
                </p:custDataLst>
              </p:nvPr>
            </p:nvPicPr>
            <p:blipFill>
              <a:blip r:embed="rId31"/>
              <a:stretch>
                <a:fillRect/>
              </a:stretch>
            </p:blipFill>
            <p:spPr>
              <a:xfrm>
                <a:off x="12935" y="3432"/>
                <a:ext cx="2709" cy="1541"/>
              </a:xfrm>
              <a:prstGeom prst="rect">
                <a:avLst/>
              </a:prstGeom>
            </p:spPr>
          </p:pic>
        </p:grpSp>
        <p:pic>
          <p:nvPicPr>
            <p:cNvPr id="3" name="图片 16"/>
            <p:cNvPicPr>
              <a:picLocks noChangeAspect="1"/>
            </p:cNvPicPr>
            <p:nvPr>
              <p:custDataLst>
                <p:tags r:id="rId32"/>
              </p:custDataLst>
            </p:nvPr>
          </p:nvPicPr>
          <p:blipFill>
            <a:blip r:embed="rId33"/>
            <a:stretch>
              <a:fillRect/>
            </a:stretch>
          </p:blipFill>
          <p:spPr>
            <a:xfrm>
              <a:off x="13393" y="6705"/>
              <a:ext cx="1609" cy="901"/>
            </a:xfrm>
            <a:prstGeom prst="rect">
              <a:avLst/>
            </a:prstGeom>
          </p:spPr>
        </p:pic>
        <p:sp>
          <p:nvSpPr>
            <p:cNvPr id="34" name="文本框 49"/>
            <p:cNvSpPr txBox="1"/>
            <p:nvPr>
              <p:custDataLst>
                <p:tags r:id="rId34"/>
              </p:custDataLst>
            </p:nvPr>
          </p:nvSpPr>
          <p:spPr>
            <a:xfrm>
              <a:off x="11682" y="6558"/>
              <a:ext cx="1966" cy="436"/>
            </a:xfrm>
            <a:prstGeom prst="rect">
              <a:avLst/>
            </a:prstGeom>
            <a:noFill/>
          </p:spPr>
          <p:txBody>
            <a:bodyPr wrap="square" lIns="0" tIns="0" rIns="0" bIns="0" rtlCol="0">
              <a:spAutoFit/>
            </a:bodyPr>
            <a:lstStyle/>
            <a:p>
              <a:pPr algn="r"/>
              <a:r>
                <a:rPr kumimoji="1" lang="en-US" altLang="zh-CN" sz="900">
                  <a:latin typeface="Nexa Regular" panose="00000500000000000000" charset="0"/>
                  <a:cs typeface="Nexa Regular" panose="00000500000000000000" charset="0"/>
                </a:rPr>
                <a:t>RJ45</a:t>
              </a:r>
              <a:endParaRPr kumimoji="1" lang="en-US" altLang="zh-CN" sz="900">
                <a:latin typeface="Nexa Regular" panose="00000500000000000000" charset="0"/>
                <a:cs typeface="Nexa Regular" panose="00000500000000000000" charset="0"/>
              </a:endParaRPr>
            </a:p>
            <a:p>
              <a:pPr algn="r"/>
              <a:r>
                <a:rPr kumimoji="1" lang="en-US" altLang="zh-CN" sz="900">
                  <a:latin typeface="Nexa Regular" panose="00000500000000000000" charset="0"/>
                  <a:cs typeface="Nexa Regular" panose="00000500000000000000" charset="0"/>
                </a:rPr>
                <a:t>From Xbar or console</a:t>
              </a:r>
              <a:endParaRPr kumimoji="1" lang="en-US" altLang="zh-CN" sz="900">
                <a:latin typeface="Nexa Regular" panose="00000500000000000000" charset="0"/>
                <a:cs typeface="Nexa Regular" panose="00000500000000000000" charset="0"/>
              </a:endParaRPr>
            </a:p>
          </p:txBody>
        </p:sp>
        <p:grpSp>
          <p:nvGrpSpPr>
            <p:cNvPr id="54" name="组合 53"/>
            <p:cNvGrpSpPr/>
            <p:nvPr/>
          </p:nvGrpSpPr>
          <p:grpSpPr>
            <a:xfrm>
              <a:off x="11676" y="5925"/>
              <a:ext cx="1134" cy="1690"/>
              <a:chOff x="12054" y="5925"/>
              <a:chExt cx="756" cy="2987"/>
            </a:xfrm>
          </p:grpSpPr>
          <p:cxnSp>
            <p:nvCxnSpPr>
              <p:cNvPr id="36" name="直线连接符 38"/>
              <p:cNvCxnSpPr/>
              <p:nvPr>
                <p:custDataLst>
                  <p:tags r:id="rId35"/>
                </p:custDataLst>
              </p:nvPr>
            </p:nvCxnSpPr>
            <p:spPr>
              <a:xfrm flipH="1">
                <a:off x="12054" y="5925"/>
                <a:ext cx="0" cy="2981"/>
              </a:xfrm>
              <a:prstGeom prst="line">
                <a:avLst/>
              </a:prstGeom>
              <a:ln w="6350" cap="flat" cmpd="sng" algn="ctr">
                <a:solidFill>
                  <a:srgbClr val="56C8E3"/>
                </a:solidFill>
                <a:prstDash val="dash"/>
                <a:miter lim="800000"/>
              </a:ln>
            </p:spPr>
            <p:style>
              <a:lnRef idx="0">
                <a:schemeClr val="accent1"/>
              </a:lnRef>
              <a:fillRef idx="0">
                <a:srgbClr val="FFFFFF"/>
              </a:fillRef>
              <a:effectRef idx="0">
                <a:srgbClr val="FFFFFF"/>
              </a:effectRef>
              <a:fontRef idx="minor">
                <a:schemeClr val="tx1"/>
              </a:fontRef>
            </p:style>
          </p:cxnSp>
          <p:cxnSp>
            <p:nvCxnSpPr>
              <p:cNvPr id="37" name="直线连接符 38"/>
              <p:cNvCxnSpPr/>
              <p:nvPr>
                <p:custDataLst>
                  <p:tags r:id="rId36"/>
                </p:custDataLst>
              </p:nvPr>
            </p:nvCxnSpPr>
            <p:spPr>
              <a:xfrm>
                <a:off x="12058" y="8898"/>
                <a:ext cx="752" cy="15"/>
              </a:xfrm>
              <a:prstGeom prst="line">
                <a:avLst/>
              </a:prstGeom>
              <a:ln w="6350" cap="flat" cmpd="sng" algn="ctr">
                <a:solidFill>
                  <a:srgbClr val="56C8E3"/>
                </a:solidFill>
                <a:prstDash val="dash"/>
                <a:miter lim="800000"/>
              </a:ln>
            </p:spPr>
            <p:style>
              <a:lnRef idx="0">
                <a:schemeClr val="accent1"/>
              </a:lnRef>
              <a:fillRef idx="0">
                <a:srgbClr val="FFFFFF"/>
              </a:fillRef>
              <a:effectRef idx="0">
                <a:srgbClr val="FFFFFF"/>
              </a:effectRef>
              <a:fontRef idx="minor">
                <a:schemeClr val="tx1"/>
              </a:fontRef>
            </p:style>
          </p:cxnSp>
        </p:grpSp>
        <p:grpSp>
          <p:nvGrpSpPr>
            <p:cNvPr id="75" name="组合 74"/>
            <p:cNvGrpSpPr/>
            <p:nvPr/>
          </p:nvGrpSpPr>
          <p:grpSpPr>
            <a:xfrm>
              <a:off x="12512" y="7246"/>
              <a:ext cx="566" cy="1727"/>
              <a:chOff x="12512" y="7246"/>
              <a:chExt cx="566" cy="1727"/>
            </a:xfrm>
          </p:grpSpPr>
          <p:pic>
            <p:nvPicPr>
              <p:cNvPr id="30" name="图片 29"/>
              <p:cNvPicPr/>
              <p:nvPr/>
            </p:nvPicPr>
            <p:blipFill>
              <a:blip r:embed="rId37"/>
              <a:stretch>
                <a:fillRect/>
              </a:stretch>
            </p:blipFill>
            <p:spPr>
              <a:xfrm>
                <a:off x="12512" y="8407"/>
                <a:ext cx="567" cy="567"/>
              </a:xfrm>
              <a:prstGeom prst="rect">
                <a:avLst/>
              </a:prstGeom>
            </p:spPr>
          </p:pic>
          <p:pic>
            <p:nvPicPr>
              <p:cNvPr id="29" name="图片 28"/>
              <p:cNvPicPr/>
              <p:nvPr/>
            </p:nvPicPr>
            <p:blipFill>
              <a:blip r:embed="rId37"/>
              <a:stretch>
                <a:fillRect/>
              </a:stretch>
            </p:blipFill>
            <p:spPr>
              <a:xfrm>
                <a:off x="12512" y="7246"/>
                <a:ext cx="567" cy="567"/>
              </a:xfrm>
              <a:prstGeom prst="rect">
                <a:avLst/>
              </a:prstGeom>
            </p:spPr>
          </p:pic>
        </p:grpSp>
        <p:sp>
          <p:nvSpPr>
            <p:cNvPr id="57" name="文本框 52"/>
            <p:cNvSpPr txBox="1"/>
            <p:nvPr>
              <p:custDataLst>
                <p:tags r:id="rId38"/>
              </p:custDataLst>
            </p:nvPr>
          </p:nvSpPr>
          <p:spPr>
            <a:xfrm>
              <a:off x="11327" y="3040"/>
              <a:ext cx="3146" cy="274"/>
            </a:xfrm>
            <a:prstGeom prst="rect">
              <a:avLst/>
            </a:prstGeom>
            <a:noFill/>
          </p:spPr>
          <p:txBody>
            <a:bodyPr wrap="square" lIns="0" tIns="0" rIns="0" bIns="0" rtlCol="0">
              <a:noAutofit/>
            </a:bodyPr>
            <a:lstStyle/>
            <a:p>
              <a:pPr algn="ctr"/>
              <a:r>
                <a:rPr kumimoji="1" lang="en-US" altLang="zh-CN" sz="1000">
                  <a:latin typeface="Nexa Regular" panose="00000500000000000000" charset="0"/>
                  <a:cs typeface="Nexa Regular" panose="00000500000000000000" charset="0"/>
                </a:rPr>
                <a:t>Display support 21:9 and 16:9</a:t>
              </a:r>
              <a:endParaRPr kumimoji="1" lang="en-US" altLang="zh-CN" sz="1000">
                <a:latin typeface="Nexa Regular" panose="00000500000000000000" charset="0"/>
                <a:cs typeface="Nexa Regular" panose="00000500000000000000" charset="0"/>
              </a:endParaRPr>
            </a:p>
          </p:txBody>
        </p:sp>
      </p:grpSp>
      <p:grpSp>
        <p:nvGrpSpPr>
          <p:cNvPr id="85" name="组合 84"/>
          <p:cNvGrpSpPr/>
          <p:nvPr/>
        </p:nvGrpSpPr>
        <p:grpSpPr>
          <a:xfrm>
            <a:off x="1075690" y="1930400"/>
            <a:ext cx="4579620" cy="3766820"/>
            <a:chOff x="2174" y="3040"/>
            <a:chExt cx="7212" cy="5932"/>
          </a:xfrm>
        </p:grpSpPr>
        <p:grpSp>
          <p:nvGrpSpPr>
            <p:cNvPr id="69" name="组合 68"/>
            <p:cNvGrpSpPr/>
            <p:nvPr/>
          </p:nvGrpSpPr>
          <p:grpSpPr>
            <a:xfrm>
              <a:off x="4599" y="5925"/>
              <a:ext cx="1269" cy="2796"/>
              <a:chOff x="4599" y="5925"/>
              <a:chExt cx="1269" cy="2796"/>
            </a:xfrm>
          </p:grpSpPr>
          <p:cxnSp>
            <p:nvCxnSpPr>
              <p:cNvPr id="35" name="直线连接符 19"/>
              <p:cNvCxnSpPr/>
              <p:nvPr>
                <p:custDataLst>
                  <p:tags r:id="rId39"/>
                </p:custDataLst>
              </p:nvPr>
            </p:nvCxnSpPr>
            <p:spPr>
              <a:xfrm flipH="1">
                <a:off x="5868" y="5925"/>
                <a:ext cx="0" cy="1321"/>
              </a:xfrm>
              <a:prstGeom prst="line">
                <a:avLst/>
              </a:prstGeom>
              <a:ln w="15875">
                <a:solidFill>
                  <a:srgbClr val="56C8E3"/>
                </a:solidFill>
              </a:ln>
            </p:spPr>
            <p:style>
              <a:lnRef idx="1">
                <a:schemeClr val="accent1"/>
              </a:lnRef>
              <a:fillRef idx="0">
                <a:schemeClr val="accent1"/>
              </a:fillRef>
              <a:effectRef idx="0">
                <a:schemeClr val="accent1"/>
              </a:effectRef>
              <a:fontRef idx="minor">
                <a:schemeClr val="tx1"/>
              </a:fontRef>
            </p:style>
          </p:cxnSp>
          <p:cxnSp>
            <p:nvCxnSpPr>
              <p:cNvPr id="47" name="直线连接符 50"/>
              <p:cNvCxnSpPr/>
              <p:nvPr>
                <p:custDataLst>
                  <p:tags r:id="rId40"/>
                </p:custDataLst>
              </p:nvPr>
            </p:nvCxnSpPr>
            <p:spPr>
              <a:xfrm flipH="1">
                <a:off x="5543" y="5925"/>
                <a:ext cx="0" cy="332"/>
              </a:xfrm>
              <a:prstGeom prst="line">
                <a:avLst/>
              </a:prstGeom>
              <a:ln w="15875">
                <a:solidFill>
                  <a:srgbClr val="56C8E3"/>
                </a:solidFill>
              </a:ln>
            </p:spPr>
            <p:style>
              <a:lnRef idx="1">
                <a:schemeClr val="accent1"/>
              </a:lnRef>
              <a:fillRef idx="0">
                <a:schemeClr val="accent1"/>
              </a:fillRef>
              <a:effectRef idx="0">
                <a:schemeClr val="accent1"/>
              </a:effectRef>
              <a:fontRef idx="minor">
                <a:schemeClr val="tx1"/>
              </a:fontRef>
            </p:style>
          </p:cxnSp>
          <p:cxnSp>
            <p:nvCxnSpPr>
              <p:cNvPr id="67" name="直线连接符 38"/>
              <p:cNvCxnSpPr/>
              <p:nvPr>
                <p:custDataLst>
                  <p:tags r:id="rId41"/>
                </p:custDataLst>
              </p:nvPr>
            </p:nvCxnSpPr>
            <p:spPr>
              <a:xfrm>
                <a:off x="4599" y="5925"/>
                <a:ext cx="0" cy="2796"/>
              </a:xfrm>
              <a:prstGeom prst="line">
                <a:avLst/>
              </a:prstGeom>
              <a:ln w="15875">
                <a:solidFill>
                  <a:srgbClr val="56C8E3"/>
                </a:solidFill>
              </a:ln>
            </p:spPr>
            <p:style>
              <a:lnRef idx="1">
                <a:schemeClr val="accent1"/>
              </a:lnRef>
              <a:fillRef idx="0">
                <a:schemeClr val="accent1"/>
              </a:fillRef>
              <a:effectRef idx="0">
                <a:schemeClr val="accent1"/>
              </a:effectRef>
              <a:fontRef idx="minor">
                <a:schemeClr val="tx1"/>
              </a:fontRef>
            </p:style>
          </p:cxnSp>
        </p:grpSp>
        <p:pic>
          <p:nvPicPr>
            <p:cNvPr id="7" name="图片 14"/>
            <p:cNvPicPr>
              <a:picLocks noChangeAspect="1"/>
            </p:cNvPicPr>
            <p:nvPr>
              <p:custDataLst>
                <p:tags r:id="rId42"/>
              </p:custDataLst>
            </p:nvPr>
          </p:nvPicPr>
          <p:blipFill>
            <a:blip r:embed="rId29"/>
            <a:stretch>
              <a:fillRect/>
            </a:stretch>
          </p:blipFill>
          <p:spPr>
            <a:xfrm>
              <a:off x="2174" y="3474"/>
              <a:ext cx="2689" cy="1542"/>
            </a:xfrm>
            <a:prstGeom prst="rect">
              <a:avLst/>
            </a:prstGeom>
          </p:spPr>
        </p:pic>
        <p:cxnSp>
          <p:nvCxnSpPr>
            <p:cNvPr id="41" name="直线连接符 43"/>
            <p:cNvCxnSpPr/>
            <p:nvPr>
              <p:custDataLst>
                <p:tags r:id="rId43"/>
              </p:custDataLst>
            </p:nvPr>
          </p:nvCxnSpPr>
          <p:spPr>
            <a:xfrm>
              <a:off x="6417" y="7167"/>
              <a:ext cx="2489"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43" name="文本框 49"/>
            <p:cNvSpPr txBox="1"/>
            <p:nvPr>
              <p:custDataLst>
                <p:tags r:id="rId44"/>
              </p:custDataLst>
            </p:nvPr>
          </p:nvSpPr>
          <p:spPr>
            <a:xfrm>
              <a:off x="5946" y="6553"/>
              <a:ext cx="566" cy="200"/>
            </a:xfrm>
            <a:prstGeom prst="rect">
              <a:avLst/>
            </a:prstGeom>
            <a:noFill/>
          </p:spPr>
          <p:txBody>
            <a:bodyPr wrap="square" lIns="0" tIns="0" rIns="0" bIns="0" rtlCol="0">
              <a:noAutofit/>
            </a:bodyPr>
            <a:lstStyle/>
            <a:p>
              <a:r>
                <a:rPr kumimoji="1" lang="en-US" altLang="zh-CN" sz="800">
                  <a:latin typeface="Nexa Regular" panose="00000500000000000000" charset="0"/>
                  <a:cs typeface="Nexa Regular" panose="00000500000000000000" charset="0"/>
                </a:rPr>
                <a:t>RJ45</a:t>
              </a:r>
              <a:endParaRPr kumimoji="1" lang="en-US" altLang="zh-CN" sz="800">
                <a:latin typeface="Nexa Regular" panose="00000500000000000000" charset="0"/>
                <a:cs typeface="Nexa Regular" panose="00000500000000000000" charset="0"/>
              </a:endParaRPr>
            </a:p>
          </p:txBody>
        </p:sp>
        <p:sp>
          <p:nvSpPr>
            <p:cNvPr id="52" name="文本框 52"/>
            <p:cNvSpPr txBox="1"/>
            <p:nvPr>
              <p:custDataLst>
                <p:tags r:id="rId45"/>
              </p:custDataLst>
            </p:nvPr>
          </p:nvSpPr>
          <p:spPr>
            <a:xfrm>
              <a:off x="5322" y="6287"/>
              <a:ext cx="443" cy="200"/>
            </a:xfrm>
            <a:prstGeom prst="rect">
              <a:avLst/>
            </a:prstGeom>
            <a:noFill/>
          </p:spPr>
          <p:txBody>
            <a:bodyPr wrap="square" lIns="0" tIns="0" rIns="0" bIns="0" rtlCol="0">
              <a:noAutofit/>
            </a:bodyPr>
            <a:lstStyle/>
            <a:p>
              <a:r>
                <a:rPr kumimoji="1" lang="en-US" altLang="zh-CN" sz="1000">
                  <a:latin typeface="Nexa Regular" panose="00000500000000000000" charset="0"/>
                  <a:cs typeface="Nexa Regular" panose="00000500000000000000" charset="0"/>
                </a:rPr>
                <a:t>LAN</a:t>
              </a:r>
              <a:endParaRPr kumimoji="1" lang="en-US" altLang="zh-CN" sz="1000">
                <a:latin typeface="Nexa Regular" panose="00000500000000000000" charset="0"/>
                <a:cs typeface="Nexa Regular" panose="00000500000000000000" charset="0"/>
              </a:endParaRPr>
            </a:p>
          </p:txBody>
        </p:sp>
        <p:sp>
          <p:nvSpPr>
            <p:cNvPr id="55" name="文本框 53"/>
            <p:cNvSpPr txBox="1"/>
            <p:nvPr>
              <p:custDataLst>
                <p:tags r:id="rId46"/>
              </p:custDataLst>
            </p:nvPr>
          </p:nvSpPr>
          <p:spPr>
            <a:xfrm>
              <a:off x="6599" y="6720"/>
              <a:ext cx="1783" cy="387"/>
            </a:xfrm>
            <a:prstGeom prst="rect">
              <a:avLst/>
            </a:prstGeom>
            <a:noFill/>
          </p:spPr>
          <p:txBody>
            <a:bodyPr wrap="square" lIns="0" tIns="0" rIns="0" bIns="0" rtlCol="0">
              <a:spAutoFit/>
            </a:bodyPr>
            <a:lstStyle/>
            <a:p>
              <a:pPr algn="ctr"/>
              <a:r>
                <a:rPr kumimoji="1" lang="en-US" altLang="zh-CN" sz="800">
                  <a:latin typeface="Nexa Regular" panose="00000500000000000000" charset="0"/>
                  <a:cs typeface="Nexa Regular" panose="00000500000000000000" charset="0"/>
                </a:rPr>
                <a:t>USB-C </a:t>
              </a:r>
              <a:endParaRPr kumimoji="1" lang="en-US" altLang="zh-CN" sz="800">
                <a:latin typeface="Nexa Regular" panose="00000500000000000000" charset="0"/>
                <a:cs typeface="Nexa Regular" panose="00000500000000000000" charset="0"/>
              </a:endParaRPr>
            </a:p>
            <a:p>
              <a:pPr algn="ctr"/>
              <a:r>
                <a:rPr kumimoji="1" lang="en-US" altLang="zh-CN" sz="800">
                  <a:latin typeface="Nexa Regular" panose="00000500000000000000" charset="0"/>
                  <a:cs typeface="Nexa Regular" panose="00000500000000000000" charset="0"/>
                </a:rPr>
                <a:t>(content share)</a:t>
              </a:r>
              <a:endParaRPr kumimoji="1" lang="zh-CN" altLang="en-US" sz="800">
                <a:latin typeface="Nexa Regular" panose="00000500000000000000" charset="0"/>
                <a:cs typeface="Nexa Regular" panose="00000500000000000000" charset="0"/>
              </a:endParaRPr>
            </a:p>
          </p:txBody>
        </p:sp>
        <p:sp>
          <p:nvSpPr>
            <p:cNvPr id="62" name="文本框 30"/>
            <p:cNvSpPr txBox="1"/>
            <p:nvPr>
              <p:custDataLst>
                <p:tags r:id="rId47"/>
              </p:custDataLst>
            </p:nvPr>
          </p:nvSpPr>
          <p:spPr>
            <a:xfrm>
              <a:off x="4040" y="5141"/>
              <a:ext cx="459" cy="200"/>
            </a:xfrm>
            <a:prstGeom prst="rect">
              <a:avLst/>
            </a:prstGeom>
            <a:noFill/>
          </p:spPr>
          <p:txBody>
            <a:bodyPr wrap="square" lIns="0" tIns="0" rIns="0" bIns="0" rtlCol="0">
              <a:noAutofit/>
            </a:bodyPr>
            <a:lstStyle/>
            <a:p>
              <a:r>
                <a:rPr kumimoji="1" lang="en-US" altLang="zh-CN" sz="800">
                  <a:latin typeface="Nexa Regular" panose="00000500000000000000" charset="0"/>
                  <a:cs typeface="Nexa Regular" panose="00000500000000000000" charset="0"/>
                </a:rPr>
                <a:t>HDMI</a:t>
              </a:r>
              <a:endParaRPr kumimoji="1" lang="en-US" altLang="zh-CN" sz="800">
                <a:latin typeface="Nexa Regular" panose="00000500000000000000" charset="0"/>
                <a:cs typeface="Nexa Regular" panose="00000500000000000000" charset="0"/>
              </a:endParaRPr>
            </a:p>
          </p:txBody>
        </p:sp>
        <p:sp>
          <p:nvSpPr>
            <p:cNvPr id="84" name="Text Box 53"/>
            <p:cNvSpPr txBox="1"/>
            <p:nvPr>
              <p:custDataLst>
                <p:tags r:id="rId48"/>
              </p:custDataLst>
            </p:nvPr>
          </p:nvSpPr>
          <p:spPr>
            <a:xfrm>
              <a:off x="5671" y="7554"/>
              <a:ext cx="955" cy="333"/>
            </a:xfrm>
            <a:prstGeom prst="rect">
              <a:avLst/>
            </a:prstGeom>
            <a:noFill/>
          </p:spPr>
          <p:txBody>
            <a:bodyPr wrap="square" lIns="0" tIns="0" rIns="0" bIns="0" rtlCol="0" anchor="t">
              <a:noAutofit/>
            </a:bodyPr>
            <a:lstStyle/>
            <a:p>
              <a:r>
                <a:rPr kumimoji="1" lang="en-US" altLang="zh-CN" sz="1200">
                  <a:latin typeface="Nexa Regular" panose="00000500000000000000" charset="0"/>
                  <a:cs typeface="Nexa Regular" panose="00000500000000000000" charset="0"/>
                  <a:sym typeface="+mn-ea"/>
                </a:rPr>
                <a:t>console</a:t>
              </a:r>
              <a:endParaRPr kumimoji="1" lang="en-US" altLang="zh-CN" sz="1200">
                <a:latin typeface="Nexa Regular" panose="00000500000000000000" charset="0"/>
                <a:cs typeface="Nexa Regular" panose="00000500000000000000" charset="0"/>
                <a:sym typeface="+mn-ea"/>
              </a:endParaRPr>
            </a:p>
          </p:txBody>
        </p:sp>
        <p:grpSp>
          <p:nvGrpSpPr>
            <p:cNvPr id="68" name="组合 67"/>
            <p:cNvGrpSpPr/>
            <p:nvPr/>
          </p:nvGrpSpPr>
          <p:grpSpPr>
            <a:xfrm>
              <a:off x="4696" y="4974"/>
              <a:ext cx="400" cy="654"/>
              <a:chOff x="4696" y="4974"/>
              <a:chExt cx="400" cy="654"/>
            </a:xfrm>
          </p:grpSpPr>
          <p:cxnSp>
            <p:nvCxnSpPr>
              <p:cNvPr id="60" name="直线连接符 20"/>
              <p:cNvCxnSpPr/>
              <p:nvPr>
                <p:custDataLst>
                  <p:tags r:id="rId49"/>
                </p:custDataLst>
              </p:nvPr>
            </p:nvCxnSpPr>
            <p:spPr>
              <a:xfrm flipH="1" flipV="1">
                <a:off x="4696" y="5016"/>
                <a:ext cx="0" cy="613"/>
              </a:xfrm>
              <a:prstGeom prst="line">
                <a:avLst/>
              </a:prstGeom>
              <a:ln w="19050">
                <a:solidFill>
                  <a:srgbClr val="196ECF"/>
                </a:solidFill>
              </a:ln>
            </p:spPr>
            <p:style>
              <a:lnRef idx="1">
                <a:schemeClr val="accent1"/>
              </a:lnRef>
              <a:fillRef idx="0">
                <a:schemeClr val="accent1"/>
              </a:fillRef>
              <a:effectRef idx="0">
                <a:schemeClr val="accent1"/>
              </a:effectRef>
              <a:fontRef idx="minor">
                <a:schemeClr val="tx1"/>
              </a:fontRef>
            </p:style>
          </p:cxnSp>
          <p:cxnSp>
            <p:nvCxnSpPr>
              <p:cNvPr id="90" name="直线连接符 20"/>
              <p:cNvCxnSpPr/>
              <p:nvPr>
                <p:custDataLst>
                  <p:tags r:id="rId50"/>
                </p:custDataLst>
              </p:nvPr>
            </p:nvCxnSpPr>
            <p:spPr>
              <a:xfrm flipH="1" flipV="1">
                <a:off x="5096" y="4974"/>
                <a:ext cx="0" cy="613"/>
              </a:xfrm>
              <a:prstGeom prst="line">
                <a:avLst/>
              </a:prstGeom>
              <a:ln w="19050">
                <a:solidFill>
                  <a:srgbClr val="196ECF"/>
                </a:solidFill>
              </a:ln>
            </p:spPr>
            <p:style>
              <a:lnRef idx="1">
                <a:schemeClr val="accent1"/>
              </a:lnRef>
              <a:fillRef idx="0">
                <a:schemeClr val="accent1"/>
              </a:fillRef>
              <a:effectRef idx="0">
                <a:schemeClr val="accent1"/>
              </a:effectRef>
              <a:fontRef idx="minor">
                <a:schemeClr val="tx1"/>
              </a:fontRef>
            </p:style>
          </p:cxnSp>
        </p:grpSp>
        <p:sp>
          <p:nvSpPr>
            <p:cNvPr id="91" name="文本框 30"/>
            <p:cNvSpPr txBox="1"/>
            <p:nvPr>
              <p:custDataLst>
                <p:tags r:id="rId51"/>
              </p:custDataLst>
            </p:nvPr>
          </p:nvSpPr>
          <p:spPr>
            <a:xfrm>
              <a:off x="5288" y="5141"/>
              <a:ext cx="477" cy="200"/>
            </a:xfrm>
            <a:prstGeom prst="rect">
              <a:avLst/>
            </a:prstGeom>
            <a:noFill/>
          </p:spPr>
          <p:txBody>
            <a:bodyPr wrap="square" lIns="0" tIns="0" rIns="0" bIns="0" rtlCol="0">
              <a:noAutofit/>
            </a:bodyPr>
            <a:lstStyle/>
            <a:p>
              <a:r>
                <a:rPr kumimoji="1" lang="en-US" altLang="zh-CN" sz="800">
                  <a:latin typeface="Nexa Regular" panose="00000500000000000000" charset="0"/>
                  <a:cs typeface="Nexa Regular" panose="00000500000000000000" charset="0"/>
                </a:rPr>
                <a:t>HDMI</a:t>
              </a:r>
              <a:endParaRPr kumimoji="1" lang="en-US" altLang="zh-CN" sz="800">
                <a:latin typeface="Nexa Regular" panose="00000500000000000000" charset="0"/>
                <a:cs typeface="Nexa Regular" panose="00000500000000000000" charset="0"/>
              </a:endParaRPr>
            </a:p>
          </p:txBody>
        </p:sp>
        <p:pic>
          <p:nvPicPr>
            <p:cNvPr id="4" name="图片 3"/>
            <p:cNvPicPr>
              <a:picLocks noChangeAspect="1"/>
            </p:cNvPicPr>
            <p:nvPr>
              <p:custDataLst>
                <p:tags r:id="rId52"/>
              </p:custDataLst>
            </p:nvPr>
          </p:nvPicPr>
          <p:blipFill>
            <a:blip r:embed="rId31"/>
            <a:stretch>
              <a:fillRect/>
            </a:stretch>
          </p:blipFill>
          <p:spPr>
            <a:xfrm>
              <a:off x="4954" y="3485"/>
              <a:ext cx="2692" cy="1531"/>
            </a:xfrm>
            <a:prstGeom prst="rect">
              <a:avLst/>
            </a:prstGeom>
          </p:spPr>
        </p:pic>
        <p:pic>
          <p:nvPicPr>
            <p:cNvPr id="8" name="图片 9" descr="/Users/scarlettguo/Library/Containers/com.kingsoft.wpsoffice.mac/Data/tmp/picturecompress_20240712141804/output_1.pngoutput_1"/>
            <p:cNvPicPr>
              <a:picLocks noChangeAspect="1"/>
            </p:cNvPicPr>
            <p:nvPr>
              <p:custDataLst>
                <p:tags r:id="rId53"/>
              </p:custDataLst>
            </p:nvPr>
          </p:nvPicPr>
          <p:blipFill>
            <a:blip r:embed="rId27">
              <a:lum bright="-6000"/>
            </a:blip>
            <a:stretch>
              <a:fillRect/>
            </a:stretch>
          </p:blipFill>
          <p:spPr>
            <a:xfrm>
              <a:off x="3427" y="5480"/>
              <a:ext cx="3520" cy="624"/>
            </a:xfrm>
            <a:prstGeom prst="rect">
              <a:avLst/>
            </a:prstGeom>
          </p:spPr>
        </p:pic>
        <p:sp>
          <p:nvSpPr>
            <p:cNvPr id="33" name="文本框 49"/>
            <p:cNvSpPr txBox="1"/>
            <p:nvPr>
              <p:custDataLst>
                <p:tags r:id="rId54"/>
              </p:custDataLst>
            </p:nvPr>
          </p:nvSpPr>
          <p:spPr>
            <a:xfrm>
              <a:off x="3963" y="6753"/>
              <a:ext cx="444" cy="218"/>
            </a:xfrm>
            <a:prstGeom prst="rect">
              <a:avLst/>
            </a:prstGeom>
            <a:noFill/>
          </p:spPr>
          <p:txBody>
            <a:bodyPr wrap="square" lIns="0" tIns="0" rIns="0" bIns="0" rtlCol="0">
              <a:noAutofit/>
            </a:bodyPr>
            <a:lstStyle/>
            <a:p>
              <a:r>
                <a:rPr kumimoji="1" lang="en-US" altLang="zh-CN" sz="800">
                  <a:latin typeface="Nexa Regular" panose="00000500000000000000" charset="0"/>
                  <a:cs typeface="Nexa Regular" panose="00000500000000000000" charset="0"/>
                </a:rPr>
                <a:t>RJ45</a:t>
              </a:r>
              <a:endParaRPr kumimoji="1" lang="en-US" altLang="zh-CN" sz="800">
                <a:latin typeface="Nexa Regular" panose="00000500000000000000" charset="0"/>
                <a:cs typeface="Nexa Regular" panose="00000500000000000000" charset="0"/>
              </a:endParaRPr>
            </a:p>
          </p:txBody>
        </p:sp>
        <p:pic>
          <p:nvPicPr>
            <p:cNvPr id="11" name="图片 16"/>
            <p:cNvPicPr>
              <a:picLocks noChangeAspect="1"/>
            </p:cNvPicPr>
            <p:nvPr>
              <p:custDataLst>
                <p:tags r:id="rId55"/>
              </p:custDataLst>
            </p:nvPr>
          </p:nvPicPr>
          <p:blipFill>
            <a:blip r:embed="rId33"/>
            <a:stretch>
              <a:fillRect/>
            </a:stretch>
          </p:blipFill>
          <p:spPr>
            <a:xfrm>
              <a:off x="5412" y="6705"/>
              <a:ext cx="1609" cy="901"/>
            </a:xfrm>
            <a:prstGeom prst="rect">
              <a:avLst/>
            </a:prstGeom>
          </p:spPr>
        </p:pic>
        <p:pic>
          <p:nvPicPr>
            <p:cNvPr id="86" name="图片 42"/>
            <p:cNvPicPr>
              <a:picLocks noChangeAspect="1"/>
            </p:cNvPicPr>
            <p:nvPr>
              <p:custDataLst>
                <p:tags r:id="rId56"/>
              </p:custDataLst>
            </p:nvPr>
          </p:nvPicPr>
          <p:blipFill>
            <a:blip r:embed="rId22">
              <a:clrChange>
                <a:clrFrom>
                  <a:srgbClr val="FFFFFF">
                    <a:alpha val="100000"/>
                  </a:srgbClr>
                </a:clrFrom>
                <a:clrTo>
                  <a:srgbClr val="FFFFFF">
                    <a:alpha val="100000"/>
                    <a:alpha val="0"/>
                  </a:srgbClr>
                </a:clrTo>
              </a:clrChange>
            </a:blip>
            <a:stretch>
              <a:fillRect/>
            </a:stretch>
          </p:blipFill>
          <p:spPr>
            <a:xfrm>
              <a:off x="8168" y="6704"/>
              <a:ext cx="1218" cy="911"/>
            </a:xfrm>
            <a:prstGeom prst="rect">
              <a:avLst/>
            </a:prstGeom>
          </p:spPr>
        </p:pic>
        <p:grpSp>
          <p:nvGrpSpPr>
            <p:cNvPr id="76" name="组合 75"/>
            <p:cNvGrpSpPr/>
            <p:nvPr/>
          </p:nvGrpSpPr>
          <p:grpSpPr>
            <a:xfrm>
              <a:off x="4297" y="7246"/>
              <a:ext cx="566" cy="1727"/>
              <a:chOff x="12512" y="7246"/>
              <a:chExt cx="566" cy="1727"/>
            </a:xfrm>
          </p:grpSpPr>
          <p:pic>
            <p:nvPicPr>
              <p:cNvPr id="77" name="图片 76"/>
              <p:cNvPicPr/>
              <p:nvPr/>
            </p:nvPicPr>
            <p:blipFill>
              <a:blip r:embed="rId37"/>
              <a:stretch>
                <a:fillRect/>
              </a:stretch>
            </p:blipFill>
            <p:spPr>
              <a:xfrm>
                <a:off x="12512" y="8407"/>
                <a:ext cx="567" cy="567"/>
              </a:xfrm>
              <a:prstGeom prst="rect">
                <a:avLst/>
              </a:prstGeom>
            </p:spPr>
          </p:pic>
          <p:pic>
            <p:nvPicPr>
              <p:cNvPr id="78" name="图片 77"/>
              <p:cNvPicPr/>
              <p:nvPr/>
            </p:nvPicPr>
            <p:blipFill>
              <a:blip r:embed="rId37"/>
              <a:stretch>
                <a:fillRect/>
              </a:stretch>
            </p:blipFill>
            <p:spPr>
              <a:xfrm>
                <a:off x="12512" y="7246"/>
                <a:ext cx="567" cy="567"/>
              </a:xfrm>
              <a:prstGeom prst="rect">
                <a:avLst/>
              </a:prstGeom>
            </p:spPr>
          </p:pic>
        </p:grpSp>
        <p:sp>
          <p:nvSpPr>
            <p:cNvPr id="79" name="文本框 52"/>
            <p:cNvSpPr txBox="1"/>
            <p:nvPr>
              <p:custDataLst>
                <p:tags r:id="rId57"/>
              </p:custDataLst>
            </p:nvPr>
          </p:nvSpPr>
          <p:spPr>
            <a:xfrm>
              <a:off x="3250" y="3040"/>
              <a:ext cx="3146" cy="274"/>
            </a:xfrm>
            <a:prstGeom prst="rect">
              <a:avLst/>
            </a:prstGeom>
            <a:noFill/>
          </p:spPr>
          <p:txBody>
            <a:bodyPr wrap="square" lIns="0" tIns="0" rIns="0" bIns="0" rtlCol="0">
              <a:noAutofit/>
            </a:bodyPr>
            <a:lstStyle/>
            <a:p>
              <a:pPr algn="ctr"/>
              <a:r>
                <a:rPr kumimoji="1" lang="en-US" altLang="zh-CN" sz="1000">
                  <a:latin typeface="Nexa Regular" panose="00000500000000000000" charset="0"/>
                  <a:cs typeface="Nexa Regular" panose="00000500000000000000" charset="0"/>
                </a:rPr>
                <a:t>Display support 21:9 and 16:9</a:t>
              </a:r>
              <a:endParaRPr kumimoji="1" lang="en-US" altLang="zh-CN" sz="1000">
                <a:latin typeface="Nexa Regular" panose="00000500000000000000" charset="0"/>
                <a:cs typeface="Nexa Regular" panose="00000500000000000000" charset="0"/>
              </a:endParaRPr>
            </a:p>
          </p:txBody>
        </p:sp>
      </p:gr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表格 34"/>
          <p:cNvGraphicFramePr>
            <a:graphicFrameLocks noGrp="1"/>
          </p:cNvGraphicFramePr>
          <p:nvPr>
            <p:custDataLst>
              <p:tags r:id="rId1"/>
            </p:custDataLst>
          </p:nvPr>
        </p:nvGraphicFramePr>
        <p:xfrm>
          <a:off x="610235" y="1256030"/>
          <a:ext cx="10972165" cy="2366210"/>
        </p:xfrm>
        <a:graphic>
          <a:graphicData uri="http://schemas.openxmlformats.org/drawingml/2006/table">
            <a:tbl>
              <a:tblPr firstRow="1" bandRow="1">
                <a:tableStyleId>{5940675A-B579-460E-94D1-54222C63F5DA}</a:tableStyleId>
              </a:tblPr>
              <a:tblGrid>
                <a:gridCol w="1412240"/>
                <a:gridCol w="2390140"/>
                <a:gridCol w="2389505"/>
                <a:gridCol w="2390140"/>
                <a:gridCol w="2390140"/>
              </a:tblGrid>
              <a:tr h="432000">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rPr>
                        <a:t>Model</a:t>
                      </a:r>
                      <a:endParaRPr lang="en-GB" sz="1400" b="1">
                        <a:solidFill>
                          <a:srgbClr val="000000"/>
                        </a:solidFill>
                        <a:latin typeface="Nexa Bold" panose="00000500000000000000" charset="0"/>
                        <a:ea typeface="微软雅黑" panose="020B0503020204020204" charset="-122"/>
                        <a:cs typeface="Nexa Bold" panose="00000500000000000000" charset="0"/>
                      </a:endParaRPr>
                    </a:p>
                  </a:txBody>
                  <a:tcPr anchor="ctr" anchorCtr="0">
                    <a:lnL>
                      <a:noFill/>
                    </a:lnL>
                    <a:lnR w="28575">
                      <a:solidFill>
                        <a:schemeClr val="bg1"/>
                      </a:solidFill>
                      <a:prstDash val="solid"/>
                    </a:lnR>
                    <a:lnT>
                      <a:noFill/>
                    </a:lnT>
                    <a:lnB>
                      <a:noFill/>
                    </a:lnB>
                    <a:lnTlToBr>
                      <a:noFill/>
                    </a:lnTlToBr>
                    <a:lnBlToTr>
                      <a:noFill/>
                    </a:lnBlToTr>
                    <a:solidFill>
                      <a:srgbClr val="326FC8">
                        <a:alpha val="38000"/>
                      </a:srgbClr>
                    </a:solidFill>
                  </a:tcPr>
                </a:tc>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sym typeface="+mn-ea"/>
                        </a:rPr>
                        <a:t>U50</a:t>
                      </a:r>
                      <a:endParaRPr lang="en-GB" sz="1400" b="1">
                        <a:solidFill>
                          <a:srgbClr val="000000"/>
                        </a:solidFill>
                        <a:latin typeface="Nexa Bold" panose="00000500000000000000" charset="0"/>
                        <a:ea typeface="微软雅黑" panose="020B0503020204020204" charset="-122"/>
                        <a:cs typeface="Nexa Bold" panose="00000500000000000000" charset="0"/>
                        <a:sym typeface="+mn-ea"/>
                      </a:endParaRPr>
                    </a:p>
                  </a:txBody>
                  <a:tcPr anchor="ctr" anchorCtr="0">
                    <a:lnL w="28575">
                      <a:solidFill>
                        <a:schemeClr val="bg1"/>
                      </a:solidFill>
                      <a:prstDash val="solid"/>
                    </a:lnL>
                    <a:lnR w="28575">
                      <a:solidFill>
                        <a:schemeClr val="bg1"/>
                      </a:solidFill>
                      <a:prstDash val="solid"/>
                    </a:lnR>
                    <a:lnT>
                      <a:noFill/>
                    </a:lnT>
                    <a:lnB>
                      <a:noFill/>
                    </a:lnB>
                    <a:lnTlToBr>
                      <a:noFill/>
                    </a:lnTlToBr>
                    <a:lnBlToTr>
                      <a:noFill/>
                    </a:lnBlToTr>
                    <a:solidFill>
                      <a:srgbClr val="326FC8">
                        <a:alpha val="38000"/>
                      </a:srgbClr>
                    </a:solidFill>
                  </a:tcPr>
                </a:tc>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rPr>
                        <a:t>V50</a:t>
                      </a:r>
                      <a:endParaRPr lang="en-GB" sz="1400" b="1">
                        <a:solidFill>
                          <a:srgbClr val="000000"/>
                        </a:solidFill>
                        <a:latin typeface="Nexa Bold" panose="00000500000000000000" charset="0"/>
                        <a:ea typeface="微软雅黑" panose="020B0503020204020204" charset="-122"/>
                        <a:cs typeface="Nexa Bold" panose="00000500000000000000" charset="0"/>
                      </a:endParaRPr>
                    </a:p>
                  </a:txBody>
                  <a:tcPr anchor="ctr" anchorCtr="0">
                    <a:lnL w="28575">
                      <a:solidFill>
                        <a:schemeClr val="bg1"/>
                      </a:solidFill>
                      <a:prstDash val="solid"/>
                    </a:lnL>
                    <a:lnR w="28575">
                      <a:solidFill>
                        <a:schemeClr val="bg1"/>
                      </a:solidFill>
                      <a:prstDash val="solid"/>
                    </a:lnR>
                    <a:lnT>
                      <a:noFill/>
                    </a:lnT>
                    <a:lnB>
                      <a:noFill/>
                    </a:lnB>
                    <a:lnTlToBr>
                      <a:noFill/>
                    </a:lnTlToBr>
                    <a:lnBlToTr>
                      <a:noFill/>
                    </a:lnBlToTr>
                    <a:solidFill>
                      <a:srgbClr val="326FC8">
                        <a:alpha val="38000"/>
                      </a:srgbClr>
                    </a:solidFill>
                  </a:tcPr>
                </a:tc>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rPr>
                        <a:t>V70</a:t>
                      </a:r>
                      <a:endParaRPr lang="en-GB" sz="1400" b="1">
                        <a:solidFill>
                          <a:srgbClr val="000000"/>
                        </a:solidFill>
                        <a:latin typeface="Nexa Bold" panose="00000500000000000000" charset="0"/>
                        <a:ea typeface="微软雅黑" panose="020B0503020204020204" charset="-122"/>
                        <a:cs typeface="Nexa Bold" panose="00000500000000000000" charset="0"/>
                      </a:endParaRPr>
                    </a:p>
                  </a:txBody>
                  <a:tcPr anchor="ctr" anchorCtr="0">
                    <a:lnL w="28575">
                      <a:solidFill>
                        <a:schemeClr val="bg1"/>
                      </a:solidFill>
                      <a:prstDash val="solid"/>
                    </a:lnL>
                    <a:lnR w="28575">
                      <a:solidFill>
                        <a:schemeClr val="bg1"/>
                      </a:solidFill>
                      <a:prstDash val="solid"/>
                    </a:lnR>
                    <a:lnT>
                      <a:noFill/>
                    </a:lnT>
                    <a:lnB>
                      <a:noFill/>
                    </a:lnB>
                    <a:lnTlToBr>
                      <a:noFill/>
                    </a:lnTlToBr>
                    <a:lnBlToTr>
                      <a:noFill/>
                    </a:lnBlToTr>
                    <a:solidFill>
                      <a:srgbClr val="326FC8">
                        <a:alpha val="38000"/>
                      </a:srgbClr>
                    </a:solidFill>
                  </a:tcPr>
                </a:tc>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rPr>
                        <a:t>W70</a:t>
                      </a:r>
                      <a:endParaRPr lang="en-GB" sz="1400" b="1">
                        <a:solidFill>
                          <a:srgbClr val="000000"/>
                        </a:solidFill>
                        <a:latin typeface="Nexa Bold" panose="00000500000000000000" charset="0"/>
                        <a:ea typeface="微软雅黑" panose="020B0503020204020204" charset="-122"/>
                        <a:cs typeface="Nexa Bold" panose="00000500000000000000" charset="0"/>
                      </a:endParaRPr>
                    </a:p>
                  </a:txBody>
                  <a:tcPr anchor="ctr" anchorCtr="0">
                    <a:lnL w="28575">
                      <a:solidFill>
                        <a:schemeClr val="bg1"/>
                      </a:solidFill>
                      <a:prstDash val="solid"/>
                    </a:lnL>
                    <a:lnR>
                      <a:noFill/>
                    </a:lnR>
                    <a:lnT>
                      <a:noFill/>
                    </a:lnT>
                    <a:lnB>
                      <a:noFill/>
                    </a:lnB>
                    <a:lnTlToBr>
                      <a:noFill/>
                    </a:lnTlToBr>
                    <a:lnBlToTr>
                      <a:noFill/>
                    </a:lnBlToTr>
                    <a:solidFill>
                      <a:srgbClr val="326FC8">
                        <a:alpha val="38000"/>
                      </a:srgbClr>
                    </a:solidFill>
                  </a:tcPr>
                </a:tc>
              </a:tr>
              <a:tr h="1203325">
                <a:tc>
                  <a:txBody>
                    <a:bodyPr/>
                    <a:lstStyle/>
                    <a:p>
                      <a:pPr algn="ctr">
                        <a:buNone/>
                      </a:pPr>
                      <a:r>
                        <a:rPr lang="en-GB" sz="1400" b="1">
                          <a:solidFill>
                            <a:srgbClr val="000000"/>
                          </a:solidFill>
                          <a:latin typeface="Nexa Bold" panose="00000500000000000000" charset="0"/>
                          <a:ea typeface="微软雅黑" panose="020B0503020204020204" charset="-122"/>
                          <a:cs typeface="Nexa Bold" panose="00000500000000000000" charset="0"/>
                        </a:rPr>
                        <a:t>Port</a:t>
                      </a:r>
                      <a:endParaRPr lang="en-GB" sz="1400" b="1">
                        <a:solidFill>
                          <a:srgbClr val="000000"/>
                        </a:solidFill>
                        <a:latin typeface="Nexa Bold" panose="00000500000000000000" charset="0"/>
                        <a:ea typeface="微软雅黑" panose="020B0503020204020204" charset="-122"/>
                        <a:cs typeface="Nexa Bold" panose="00000500000000000000" charset="0"/>
                      </a:endParaRPr>
                    </a:p>
                  </a:txBody>
                  <a:tcPr anchor="ctr">
                    <a:lnL>
                      <a:noFill/>
                    </a:lnL>
                    <a:lnR w="28575">
                      <a:solidFill>
                        <a:schemeClr val="bg1"/>
                      </a:solidFill>
                      <a:prstDash val="solid"/>
                    </a:lnR>
                    <a:lnT>
                      <a:noFill/>
                    </a:lnT>
                    <a:lnB>
                      <a:noFill/>
                    </a:lnB>
                    <a:lnTlToBr>
                      <a:noFill/>
                    </a:lnTlToBr>
                    <a:lnBlToTr>
                      <a:noFill/>
                    </a:lnBlToTr>
                  </a:tcPr>
                </a:tc>
                <a:tc>
                  <a:txBody>
                    <a:bodyPr/>
                    <a:lstStyle/>
                    <a:p>
                      <a:pPr algn="ctr">
                        <a:buNone/>
                      </a:pPr>
                      <a:endParaRPr lang="zh-CN" altLang="en-US"/>
                    </a:p>
                    <a:p>
                      <a:pPr algn="ctr">
                        <a:buNone/>
                      </a:pPr>
                      <a:endParaRPr lang="zh-CN" altLang="en-US"/>
                    </a:p>
                    <a:p>
                      <a:pPr algn="ctr">
                        <a:buNone/>
                      </a:pPr>
                      <a:endParaRPr lang="zh-CN" altLang="en-US"/>
                    </a:p>
                  </a:txBody>
                  <a:tcPr>
                    <a:lnL w="28575">
                      <a:solidFill>
                        <a:schemeClr val="bg1"/>
                      </a:solidFill>
                      <a:prstDash val="solid"/>
                    </a:lnL>
                    <a:lnR w="28575">
                      <a:solidFill>
                        <a:schemeClr val="bg1"/>
                      </a:solidFill>
                      <a:prstDash val="solid"/>
                    </a:lnR>
                    <a:lnT>
                      <a:noFill/>
                    </a:lnT>
                    <a:lnB>
                      <a:noFill/>
                    </a:lnB>
                    <a:lnTlToBr>
                      <a:noFill/>
                    </a:lnTlToBr>
                    <a:lnBlToTr>
                      <a:noFill/>
                    </a:lnBlToTr>
                  </a:tcPr>
                </a:tc>
                <a:tc>
                  <a:txBody>
                    <a:bodyPr/>
                    <a:lstStyle/>
                    <a:p>
                      <a:pPr algn="ctr">
                        <a:buNone/>
                      </a:pPr>
                      <a:endParaRPr lang="zh-CN" altLang="en-US"/>
                    </a:p>
                  </a:txBody>
                  <a:tcPr>
                    <a:lnL w="28575">
                      <a:solidFill>
                        <a:schemeClr val="bg1"/>
                      </a:solidFill>
                      <a:prstDash val="solid"/>
                    </a:lnL>
                    <a:lnR w="28575">
                      <a:solidFill>
                        <a:schemeClr val="bg1"/>
                      </a:solidFill>
                      <a:prstDash val="solid"/>
                    </a:lnR>
                    <a:lnT>
                      <a:noFill/>
                    </a:lnT>
                    <a:lnB>
                      <a:noFill/>
                    </a:lnB>
                    <a:lnTlToBr>
                      <a:noFill/>
                    </a:lnTlToBr>
                    <a:lnBlToTr>
                      <a:noFill/>
                    </a:lnBlToTr>
                  </a:tcPr>
                </a:tc>
                <a:tc>
                  <a:txBody>
                    <a:bodyPr/>
                    <a:lstStyle/>
                    <a:p>
                      <a:pPr algn="ctr">
                        <a:buNone/>
                      </a:pPr>
                      <a:endParaRPr lang="zh-CN" altLang="en-US"/>
                    </a:p>
                  </a:txBody>
                  <a:tcPr>
                    <a:lnL w="28575">
                      <a:solidFill>
                        <a:schemeClr val="bg1"/>
                      </a:solidFill>
                      <a:prstDash val="solid"/>
                    </a:lnL>
                    <a:lnR w="28575">
                      <a:solidFill>
                        <a:schemeClr val="bg1"/>
                      </a:solidFill>
                      <a:prstDash val="solid"/>
                    </a:lnR>
                    <a:lnT>
                      <a:noFill/>
                    </a:lnT>
                    <a:lnB>
                      <a:noFill/>
                    </a:lnB>
                    <a:lnTlToBr>
                      <a:noFill/>
                    </a:lnTlToBr>
                    <a:lnBlToTr>
                      <a:noFill/>
                    </a:lnBlToTr>
                  </a:tcPr>
                </a:tc>
                <a:tc>
                  <a:txBody>
                    <a:bodyPr/>
                    <a:lstStyle/>
                    <a:p>
                      <a:pPr algn="ctr">
                        <a:buNone/>
                      </a:pPr>
                      <a:endParaRPr lang="zh-CN" altLang="en-US"/>
                    </a:p>
                  </a:txBody>
                  <a:tcPr>
                    <a:lnL w="28575">
                      <a:solidFill>
                        <a:schemeClr val="bg1"/>
                      </a:solidFill>
                      <a:prstDash val="solid"/>
                    </a:lnL>
                    <a:lnR>
                      <a:noFill/>
                    </a:lnR>
                    <a:lnT>
                      <a:noFill/>
                    </a:lnT>
                    <a:lnB>
                      <a:noFill/>
                    </a:lnB>
                    <a:lnTlToBr>
                      <a:noFill/>
                    </a:lnTlToBr>
                    <a:lnBlToTr>
                      <a:noFill/>
                    </a:lnBlToTr>
                  </a:tcPr>
                </a:tc>
              </a:tr>
              <a:tr h="730885">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rPr>
                        <a:t>Support</a:t>
                      </a:r>
                      <a:endParaRPr lang="en-GB" sz="1400" b="1">
                        <a:solidFill>
                          <a:srgbClr val="000000"/>
                        </a:solidFill>
                        <a:latin typeface="Nexa Bold" panose="00000500000000000000" charset="0"/>
                        <a:ea typeface="微软雅黑" panose="020B0503020204020204" charset="-122"/>
                        <a:cs typeface="Nexa Bold" panose="00000500000000000000" charset="0"/>
                      </a:endParaRPr>
                    </a:p>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rPr>
                        <a:t>Quantity</a:t>
                      </a:r>
                      <a:endParaRPr lang="en-GB" sz="1400" b="1">
                        <a:solidFill>
                          <a:srgbClr val="000000"/>
                        </a:solidFill>
                        <a:latin typeface="Nexa Bold" panose="00000500000000000000" charset="0"/>
                        <a:ea typeface="微软雅黑" panose="020B0503020204020204" charset="-122"/>
                        <a:cs typeface="Nexa Bold" panose="00000500000000000000" charset="0"/>
                      </a:endParaRPr>
                    </a:p>
                  </a:txBody>
                  <a:tcPr anchor="ctr" anchorCtr="0">
                    <a:lnL>
                      <a:noFill/>
                    </a:lnL>
                    <a:lnR w="28575">
                      <a:solidFill>
                        <a:schemeClr val="bg1"/>
                      </a:solidFill>
                      <a:prstDash val="solid"/>
                    </a:lnR>
                    <a:lnT>
                      <a:noFill/>
                    </a:lnT>
                    <a:lnB w="6350">
                      <a:solidFill>
                        <a:schemeClr val="accent6"/>
                      </a:solidFill>
                      <a:prstDash val="solid"/>
                    </a:lnB>
                    <a:lnTlToBr>
                      <a:noFill/>
                    </a:lnTlToBr>
                    <a:lnBlToTr>
                      <a:noFill/>
                    </a:lnBlToTr>
                    <a:solidFill>
                      <a:srgbClr val="F8F8F8"/>
                    </a:solidFill>
                  </a:tcPr>
                </a:tc>
                <a:tc>
                  <a:txBody>
                    <a:bodyPr/>
                    <a:lstStyle/>
                    <a:p>
                      <a:pPr algn="ctr">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rPr>
                        <a:t>2</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p>
                      <a:pPr algn="ctr">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rPr>
                        <a:t>4（need to supply POE）</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anchor="ctr" anchorCtr="0">
                    <a:lnL w="28575">
                      <a:solidFill>
                        <a:schemeClr val="bg1"/>
                      </a:solidFill>
                      <a:prstDash val="solid"/>
                    </a:lnL>
                    <a:lnR w="28575">
                      <a:solidFill>
                        <a:schemeClr val="bg1"/>
                      </a:solidFill>
                      <a:prstDash val="solid"/>
                    </a:lnR>
                    <a:lnT>
                      <a:noFill/>
                    </a:lnT>
                    <a:lnB w="6350">
                      <a:solidFill>
                        <a:schemeClr val="accent6"/>
                      </a:solidFill>
                      <a:prstDash val="solid"/>
                    </a:lnB>
                    <a:lnTlToBr>
                      <a:noFill/>
                    </a:lnTlToBr>
                    <a:lnBlToTr>
                      <a:noFill/>
                    </a:lnBlToTr>
                    <a:solidFill>
                      <a:srgbClr val="F8F8F8"/>
                    </a:solidFill>
                  </a:tcPr>
                </a:tc>
                <a:tc>
                  <a:txBody>
                    <a:bodyPr/>
                    <a:lstStyle/>
                    <a:p>
                      <a:pPr algn="ctr">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rPr>
                        <a:t>2</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p>
                      <a:pPr algn="ctr">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rPr>
                        <a:t>4（need to supply POE）</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anchor="ctr" anchorCtr="0">
                    <a:lnL w="28575">
                      <a:solidFill>
                        <a:schemeClr val="bg1"/>
                      </a:solidFill>
                      <a:prstDash val="solid"/>
                    </a:lnL>
                    <a:lnR w="28575">
                      <a:solidFill>
                        <a:schemeClr val="bg1"/>
                      </a:solidFill>
                      <a:prstDash val="solid"/>
                    </a:lnR>
                    <a:lnT>
                      <a:noFill/>
                    </a:lnT>
                    <a:lnB w="6350">
                      <a:solidFill>
                        <a:schemeClr val="accent6"/>
                      </a:solidFill>
                      <a:prstDash val="solid"/>
                    </a:lnB>
                    <a:lnTlToBr>
                      <a:noFill/>
                    </a:lnTlToBr>
                    <a:lnBlToTr>
                      <a:noFill/>
                    </a:lnBlToTr>
                    <a:solidFill>
                      <a:srgbClr val="F8F8F8"/>
                    </a:solidFill>
                  </a:tcPr>
                </a:tc>
                <a:tc>
                  <a:txBody>
                    <a:bodyPr/>
                    <a:lstStyle/>
                    <a:p>
                      <a:pPr algn="ctr">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2</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p>
                      <a:pPr algn="ctr">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4（need to supply POE）</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endParaRPr>
                    </a:p>
                  </a:txBody>
                  <a:tcPr anchor="ctr" anchorCtr="0">
                    <a:lnL w="28575">
                      <a:solidFill>
                        <a:schemeClr val="bg1"/>
                      </a:solidFill>
                      <a:prstDash val="solid"/>
                    </a:lnL>
                    <a:lnR w="28575">
                      <a:solidFill>
                        <a:schemeClr val="bg1"/>
                      </a:solidFill>
                      <a:prstDash val="solid"/>
                    </a:lnR>
                    <a:lnT>
                      <a:noFill/>
                    </a:lnT>
                    <a:lnB w="6350">
                      <a:solidFill>
                        <a:schemeClr val="accent6"/>
                      </a:solidFill>
                      <a:prstDash val="solid"/>
                    </a:lnB>
                    <a:lnTlToBr>
                      <a:noFill/>
                    </a:lnTlToBr>
                    <a:lnBlToTr>
                      <a:noFill/>
                    </a:lnBlToTr>
                    <a:solidFill>
                      <a:srgbClr val="F8F8F8"/>
                    </a:solidFill>
                  </a:tcPr>
                </a:tc>
                <a:tc>
                  <a:txBody>
                    <a:bodyPr/>
                    <a:lstStyle/>
                    <a:p>
                      <a:pPr algn="ctr">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2</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p>
                      <a:pPr algn="ctr">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4（need to supply POE）</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anchor="ctr" anchorCtr="0">
                    <a:lnL w="28575">
                      <a:solidFill>
                        <a:schemeClr val="bg1"/>
                      </a:solidFill>
                      <a:prstDash val="solid"/>
                    </a:lnL>
                    <a:lnR>
                      <a:noFill/>
                    </a:lnR>
                    <a:lnT>
                      <a:noFill/>
                    </a:lnT>
                    <a:lnB w="6350">
                      <a:solidFill>
                        <a:schemeClr val="accent6"/>
                      </a:solidFill>
                      <a:prstDash val="solid"/>
                    </a:lnB>
                    <a:lnTlToBr>
                      <a:noFill/>
                    </a:lnTlToBr>
                    <a:lnBlToTr>
                      <a:noFill/>
                    </a:lnBlToTr>
                    <a:solidFill>
                      <a:srgbClr val="F8F8F8"/>
                    </a:solidFill>
                  </a:tcPr>
                </a:tc>
              </a:tr>
            </a:tbl>
          </a:graphicData>
        </a:graphic>
      </p:graphicFrame>
      <p:sp>
        <p:nvSpPr>
          <p:cNvPr id="20" name="矩形 19"/>
          <p:cNvSpPr/>
          <p:nvPr/>
        </p:nvSpPr>
        <p:spPr bwMode="auto">
          <a:xfrm flipV="1">
            <a:off x="610235" y="1540"/>
            <a:ext cx="2512161" cy="171354"/>
          </a:xfrm>
          <a:prstGeom prst="rect">
            <a:avLst/>
          </a:prstGeom>
          <a:solidFill>
            <a:srgbClr val="326FC8"/>
          </a:solidFill>
          <a:ln>
            <a:noFill/>
          </a:ln>
        </p:spPr>
        <p:txBody>
          <a:bodyPr vert="horz" wrap="square" lIns="55449" tIns="27724" rIns="55449" bIns="27724" numCol="1" rtlCol="0" anchor="t" anchorCtr="0" compatLnSpc="1">
            <a:noAutofit/>
          </a:bodyPr>
          <a:lstStyle/>
          <a:p>
            <a:pPr lvl="0" algn="l">
              <a:buClrTx/>
              <a:buSzTx/>
              <a:buFontTx/>
            </a:pPr>
            <a:endParaRPr lang="zh-CN" altLang="en-US" sz="1090">
              <a:sym typeface="+mn-ea"/>
            </a:endParaRPr>
          </a:p>
        </p:txBody>
      </p:sp>
      <p:sp>
        <p:nvSpPr>
          <p:cNvPr id="2" name="object 3"/>
          <p:cNvSpPr txBox="1">
            <a:spLocks noGrp="1"/>
          </p:cNvSpPr>
          <p:nvPr>
            <p:custDataLst>
              <p:tags r:id="rId2"/>
            </p:custDataLst>
          </p:nvPr>
        </p:nvSpPr>
        <p:spPr>
          <a:xfrm>
            <a:off x="574040" y="314960"/>
            <a:ext cx="10553700" cy="468630"/>
          </a:xfrm>
          <a:prstGeom prst="rect">
            <a:avLst/>
          </a:prstGeom>
        </p:spPr>
        <p:txBody>
          <a:bodyPr vert="horz" wrap="square" lIns="0" tIns="7316" rIns="0" bIns="0" rtlCol="0">
            <a:spAutoFit/>
          </a:bodyPr>
          <a:lstStyle>
            <a:lvl1pPr>
              <a:defRPr sz="5750" b="1" i="0">
                <a:solidFill>
                  <a:schemeClr val="bg1"/>
                </a:solidFill>
                <a:latin typeface="Nexa" panose="00000500000000000000"/>
                <a:ea typeface="+mj-ea"/>
                <a:cs typeface="Nexa" panose="00000500000000000000"/>
              </a:defRPr>
            </a:lvl1pPr>
          </a:lstStyle>
          <a:p>
            <a:pPr marL="12700" algn="l">
              <a:lnSpc>
                <a:spcPct val="100000"/>
              </a:lnSpc>
              <a:spcBef>
                <a:spcPts val="95"/>
              </a:spcBef>
            </a:pPr>
            <a:r>
              <a:rPr lang="en-US" altLang="zh-CN" sz="3000" b="1" spc="-5">
                <a:solidFill>
                  <a:schemeClr val="tx1"/>
                </a:solidFill>
                <a:latin typeface="Nexa-Black" panose="00000500000000000000"/>
                <a:cs typeface="Nexa-Black" panose="00000500000000000000"/>
              </a:rPr>
              <a:t>DM30 extension micphone support quantity for XBar</a:t>
            </a:r>
            <a:endParaRPr lang="en-US" altLang="zh-CN" sz="3000" b="1" spc="-5">
              <a:solidFill>
                <a:schemeClr val="tx1"/>
              </a:solidFill>
              <a:latin typeface="Nexa-Black" panose="00000500000000000000"/>
              <a:cs typeface="Nexa-Black" panose="00000500000000000000"/>
            </a:endParaRPr>
          </a:p>
        </p:txBody>
      </p:sp>
      <p:graphicFrame>
        <p:nvGraphicFramePr>
          <p:cNvPr id="6" name="表格 5"/>
          <p:cNvGraphicFramePr>
            <a:graphicFrameLocks noGrp="1"/>
          </p:cNvGraphicFramePr>
          <p:nvPr>
            <p:custDataLst>
              <p:tags r:id="rId3"/>
            </p:custDataLst>
          </p:nvPr>
        </p:nvGraphicFramePr>
        <p:xfrm>
          <a:off x="610235" y="3916680"/>
          <a:ext cx="10972165" cy="2319855"/>
        </p:xfrm>
        <a:graphic>
          <a:graphicData uri="http://schemas.openxmlformats.org/drawingml/2006/table">
            <a:tbl>
              <a:tblPr firstRow="1" bandRow="1">
                <a:tableStyleId>{5940675A-B579-460E-94D1-54222C63F5DA}</a:tableStyleId>
              </a:tblPr>
              <a:tblGrid>
                <a:gridCol w="1412240"/>
                <a:gridCol w="2390140"/>
                <a:gridCol w="2389505"/>
                <a:gridCol w="2390140"/>
                <a:gridCol w="2390140"/>
              </a:tblGrid>
              <a:tr h="432000">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sym typeface="+mn-ea"/>
                        </a:rPr>
                        <a:t>Model</a:t>
                      </a:r>
                      <a:endParaRPr lang="en-GB" sz="1400" b="1">
                        <a:solidFill>
                          <a:srgbClr val="000000"/>
                        </a:solidFill>
                        <a:latin typeface="Nexa Bold" panose="00000500000000000000" charset="0"/>
                        <a:ea typeface="微软雅黑" panose="020B0503020204020204" charset="-122"/>
                        <a:cs typeface="Nexa Bold" panose="00000500000000000000" charset="0"/>
                        <a:sym typeface="+mn-ea"/>
                      </a:endParaRPr>
                    </a:p>
                  </a:txBody>
                  <a:tcPr anchor="ctr" anchorCtr="0">
                    <a:lnL>
                      <a:noFill/>
                    </a:lnL>
                    <a:lnR w="28575">
                      <a:solidFill>
                        <a:schemeClr val="bg1"/>
                      </a:solidFill>
                      <a:prstDash val="solid"/>
                    </a:lnR>
                    <a:lnT>
                      <a:noFill/>
                    </a:lnT>
                    <a:lnB>
                      <a:noFill/>
                    </a:lnB>
                    <a:lnTlToBr>
                      <a:noFill/>
                    </a:lnTlToBr>
                    <a:lnBlToTr>
                      <a:noFill/>
                    </a:lnBlToTr>
                    <a:solidFill>
                      <a:srgbClr val="326FC8">
                        <a:alpha val="38000"/>
                      </a:srgbClr>
                    </a:solidFill>
                  </a:tcPr>
                </a:tc>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rPr>
                        <a:t>NA</a:t>
                      </a:r>
                      <a:endParaRPr lang="en-GB" sz="1400" b="1">
                        <a:solidFill>
                          <a:srgbClr val="000000"/>
                        </a:solidFill>
                        <a:latin typeface="Nexa Bold" panose="00000500000000000000" charset="0"/>
                        <a:ea typeface="微软雅黑" panose="020B0503020204020204" charset="-122"/>
                        <a:cs typeface="Nexa Bold" panose="00000500000000000000" charset="0"/>
                      </a:endParaRPr>
                    </a:p>
                  </a:txBody>
                  <a:tcPr anchor="ctr" anchorCtr="0">
                    <a:lnL w="28575">
                      <a:solidFill>
                        <a:schemeClr val="bg1"/>
                      </a:solidFill>
                      <a:prstDash val="solid"/>
                    </a:lnL>
                    <a:lnR w="28575">
                      <a:solidFill>
                        <a:schemeClr val="bg1"/>
                      </a:solidFill>
                      <a:prstDash val="solid"/>
                    </a:lnR>
                    <a:lnT>
                      <a:noFill/>
                    </a:lnT>
                    <a:lnB>
                      <a:noFill/>
                    </a:lnB>
                    <a:lnTlToBr>
                      <a:noFill/>
                    </a:lnTlToBr>
                    <a:lnBlToTr>
                      <a:noFill/>
                    </a:lnBlToTr>
                    <a:solidFill>
                      <a:srgbClr val="326FC8">
                        <a:alpha val="38000"/>
                      </a:srgbClr>
                    </a:solidFill>
                  </a:tcPr>
                </a:tc>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rPr>
                        <a:t>AP30</a:t>
                      </a:r>
                      <a:endParaRPr lang="en-GB" sz="1400" b="1">
                        <a:solidFill>
                          <a:srgbClr val="000000"/>
                        </a:solidFill>
                        <a:latin typeface="Nexa Bold" panose="00000500000000000000" charset="0"/>
                        <a:ea typeface="微软雅黑" panose="020B0503020204020204" charset="-122"/>
                        <a:cs typeface="Nexa Bold" panose="00000500000000000000" charset="0"/>
                      </a:endParaRPr>
                    </a:p>
                  </a:txBody>
                  <a:tcPr anchor="ctr" anchorCtr="0">
                    <a:lnL w="28575">
                      <a:solidFill>
                        <a:schemeClr val="bg1"/>
                      </a:solidFill>
                      <a:prstDash val="solid"/>
                    </a:lnL>
                    <a:lnR w="28575">
                      <a:solidFill>
                        <a:schemeClr val="bg1"/>
                      </a:solidFill>
                      <a:prstDash val="solid"/>
                    </a:lnR>
                    <a:lnT>
                      <a:noFill/>
                    </a:lnT>
                    <a:lnB>
                      <a:noFill/>
                    </a:lnB>
                    <a:lnTlToBr>
                      <a:noFill/>
                    </a:lnTlToBr>
                    <a:lnBlToTr>
                      <a:noFill/>
                    </a:lnBlToTr>
                    <a:solidFill>
                      <a:srgbClr val="326FC8">
                        <a:alpha val="38000"/>
                      </a:srgbClr>
                    </a:solidFill>
                  </a:tcPr>
                </a:tc>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rPr>
                        <a:t>AP30</a:t>
                      </a:r>
                      <a:endParaRPr lang="en-GB" sz="1400" b="1">
                        <a:solidFill>
                          <a:srgbClr val="000000"/>
                        </a:solidFill>
                        <a:latin typeface="Nexa Bold" panose="00000500000000000000" charset="0"/>
                        <a:ea typeface="微软雅黑" panose="020B0503020204020204" charset="-122"/>
                        <a:cs typeface="Nexa Bold" panose="00000500000000000000" charset="0"/>
                      </a:endParaRPr>
                    </a:p>
                  </a:txBody>
                  <a:tcPr anchor="ctr" anchorCtr="0">
                    <a:lnL w="28575">
                      <a:solidFill>
                        <a:schemeClr val="bg1"/>
                      </a:solidFill>
                      <a:prstDash val="solid"/>
                    </a:lnL>
                    <a:lnR w="28575">
                      <a:solidFill>
                        <a:schemeClr val="bg1"/>
                      </a:solidFill>
                      <a:prstDash val="solid"/>
                    </a:lnR>
                    <a:lnT>
                      <a:noFill/>
                    </a:lnT>
                    <a:lnB>
                      <a:noFill/>
                    </a:lnB>
                    <a:lnTlToBr>
                      <a:noFill/>
                    </a:lnTlToBr>
                    <a:lnBlToTr>
                      <a:noFill/>
                    </a:lnBlToTr>
                    <a:solidFill>
                      <a:srgbClr val="326FC8">
                        <a:alpha val="38000"/>
                      </a:srgbClr>
                    </a:solidFill>
                  </a:tcPr>
                </a:tc>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rPr>
                        <a:t>TCP31T</a:t>
                      </a:r>
                      <a:endParaRPr lang="en-GB" sz="1400" b="1">
                        <a:solidFill>
                          <a:srgbClr val="000000"/>
                        </a:solidFill>
                        <a:latin typeface="Nexa Bold" panose="00000500000000000000" charset="0"/>
                        <a:ea typeface="微软雅黑" panose="020B0503020204020204" charset="-122"/>
                        <a:cs typeface="Nexa Bold" panose="00000500000000000000" charset="0"/>
                      </a:endParaRPr>
                    </a:p>
                  </a:txBody>
                  <a:tcPr anchor="ctr" anchorCtr="0">
                    <a:lnL w="28575">
                      <a:solidFill>
                        <a:schemeClr val="bg1"/>
                      </a:solidFill>
                      <a:prstDash val="solid"/>
                    </a:lnL>
                    <a:lnR>
                      <a:noFill/>
                    </a:lnR>
                    <a:lnT>
                      <a:noFill/>
                    </a:lnT>
                    <a:lnB>
                      <a:noFill/>
                    </a:lnB>
                    <a:lnTlToBr>
                      <a:noFill/>
                    </a:lnTlToBr>
                    <a:lnBlToTr>
                      <a:noFill/>
                    </a:lnBlToTr>
                    <a:solidFill>
                      <a:srgbClr val="326FC8">
                        <a:alpha val="38000"/>
                      </a:srgbClr>
                    </a:solidFill>
                  </a:tcPr>
                </a:tc>
              </a:tr>
              <a:tr h="1068070">
                <a:tc>
                  <a:txBody>
                    <a:bodyPr/>
                    <a:lstStyle/>
                    <a:p>
                      <a:pPr algn="ctr">
                        <a:buClrTx/>
                        <a:buSzTx/>
                        <a:buNone/>
                      </a:pPr>
                      <a:r>
                        <a:rPr lang="en-GB" sz="1400" b="1">
                          <a:solidFill>
                            <a:srgbClr val="000000"/>
                          </a:solidFill>
                          <a:latin typeface="Nexa Bold" panose="00000500000000000000" charset="0"/>
                          <a:ea typeface="微软雅黑" panose="020B0503020204020204" charset="-122"/>
                          <a:cs typeface="Nexa Bold" panose="00000500000000000000" charset="0"/>
                          <a:sym typeface="+mn-ea"/>
                        </a:rPr>
                        <a:t>Port</a:t>
                      </a:r>
                      <a:endParaRPr lang="en-GB" sz="1400" b="1">
                        <a:solidFill>
                          <a:srgbClr val="000000"/>
                        </a:solidFill>
                        <a:latin typeface="Nexa Bold" panose="00000500000000000000" charset="0"/>
                        <a:ea typeface="微软雅黑" panose="020B0503020204020204" charset="-122"/>
                        <a:cs typeface="Nexa Bold" panose="00000500000000000000" charset="0"/>
                        <a:sym typeface="+mn-ea"/>
                      </a:endParaRPr>
                    </a:p>
                  </a:txBody>
                  <a:tcPr anchor="ctr" anchorCtr="0">
                    <a:lnL>
                      <a:noFill/>
                    </a:lnL>
                    <a:lnR w="28575">
                      <a:solidFill>
                        <a:schemeClr val="bg1"/>
                      </a:solidFill>
                      <a:prstDash val="solid"/>
                    </a:lnR>
                    <a:lnT>
                      <a:noFill/>
                    </a:lnT>
                    <a:lnB>
                      <a:noFill/>
                    </a:lnB>
                    <a:lnTlToBr>
                      <a:noFill/>
                    </a:lnTlToBr>
                    <a:lnBlToTr>
                      <a:noFill/>
                    </a:lnBlToTr>
                  </a:tcPr>
                </a:tc>
                <a:tc>
                  <a:txBody>
                    <a:bodyPr/>
                    <a:lstStyle/>
                    <a:p>
                      <a:pPr algn="ctr">
                        <a:buNone/>
                      </a:pP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anchor="ctr" anchorCtr="0">
                    <a:lnL w="28575">
                      <a:solidFill>
                        <a:schemeClr val="bg1"/>
                      </a:solidFill>
                      <a:prstDash val="solid"/>
                    </a:lnL>
                    <a:lnR w="28575">
                      <a:solidFill>
                        <a:schemeClr val="bg1"/>
                      </a:solidFill>
                      <a:prstDash val="solid"/>
                    </a:lnR>
                    <a:lnT>
                      <a:noFill/>
                    </a:lnT>
                    <a:lnB>
                      <a:noFill/>
                    </a:lnB>
                    <a:lnTlToBr>
                      <a:noFill/>
                    </a:lnTlToBr>
                    <a:lnBlToTr>
                      <a:noFill/>
                    </a:lnBlToTr>
                  </a:tcPr>
                </a:tc>
                <a:tc>
                  <a:txBody>
                    <a:bodyPr/>
                    <a:lstStyle/>
                    <a:p>
                      <a:pPr algn="ctr">
                        <a:buNone/>
                      </a:pP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anchor="ctr" anchorCtr="0">
                    <a:lnL w="28575">
                      <a:solidFill>
                        <a:schemeClr val="bg1"/>
                      </a:solidFill>
                      <a:prstDash val="solid"/>
                    </a:lnL>
                    <a:lnR w="28575">
                      <a:solidFill>
                        <a:schemeClr val="bg1"/>
                      </a:solidFill>
                      <a:prstDash val="solid"/>
                    </a:lnR>
                    <a:lnT>
                      <a:noFill/>
                    </a:lnT>
                    <a:lnB>
                      <a:noFill/>
                    </a:lnB>
                    <a:lnTlToBr>
                      <a:noFill/>
                    </a:lnTlToBr>
                    <a:lnBlToTr>
                      <a:noFill/>
                    </a:lnBlToTr>
                  </a:tcPr>
                </a:tc>
                <a:tc>
                  <a:txBody>
                    <a:bodyPr/>
                    <a:lstStyle/>
                    <a:p>
                      <a:pPr algn="ctr">
                        <a:buNone/>
                      </a:pP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anchor="ctr" anchorCtr="0">
                    <a:lnL w="28575">
                      <a:solidFill>
                        <a:schemeClr val="bg1"/>
                      </a:solidFill>
                      <a:prstDash val="solid"/>
                    </a:lnL>
                    <a:lnR w="28575">
                      <a:solidFill>
                        <a:schemeClr val="bg1"/>
                      </a:solidFill>
                      <a:prstDash val="solid"/>
                    </a:lnR>
                    <a:lnT>
                      <a:noFill/>
                    </a:lnT>
                    <a:lnB>
                      <a:noFill/>
                    </a:lnB>
                    <a:lnTlToBr>
                      <a:noFill/>
                    </a:lnTlToBr>
                    <a:lnBlToTr>
                      <a:noFill/>
                    </a:lnBlToTr>
                  </a:tcPr>
                </a:tc>
                <a:tc>
                  <a:txBody>
                    <a:bodyPr/>
                    <a:lstStyle/>
                    <a:p>
                      <a:pPr algn="ctr">
                        <a:buNone/>
                      </a:pP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anchor="ctr" anchorCtr="0">
                    <a:lnL w="28575">
                      <a:solidFill>
                        <a:schemeClr val="bg1"/>
                      </a:solidFill>
                      <a:prstDash val="solid"/>
                    </a:lnL>
                    <a:lnR>
                      <a:noFill/>
                    </a:lnR>
                    <a:lnT>
                      <a:noFill/>
                    </a:lnT>
                    <a:lnB>
                      <a:noFill/>
                    </a:lnB>
                    <a:lnTlToBr>
                      <a:noFill/>
                    </a:lnTlToBr>
                    <a:lnBlToTr>
                      <a:noFill/>
                    </a:lnBlToTr>
                  </a:tcPr>
                </a:tc>
              </a:tr>
              <a:tr h="819785">
                <a:tc>
                  <a:txBody>
                    <a:bodyPr/>
                    <a:lstStyle/>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sym typeface="+mn-ea"/>
                        </a:rPr>
                        <a:t>Support</a:t>
                      </a:r>
                      <a:endParaRPr lang="en-GB" sz="1400" b="1">
                        <a:solidFill>
                          <a:srgbClr val="000000"/>
                        </a:solidFill>
                        <a:latin typeface="Nexa Bold" panose="00000500000000000000" charset="0"/>
                        <a:ea typeface="微软雅黑" panose="020B0503020204020204" charset="-122"/>
                        <a:cs typeface="Nexa Bold" panose="00000500000000000000" charset="0"/>
                        <a:sym typeface="+mn-ea"/>
                      </a:endParaRPr>
                    </a:p>
                    <a:p>
                      <a:pPr algn="ctr">
                        <a:buClrTx/>
                        <a:buSzTx/>
                        <a:buFontTx/>
                        <a:buNone/>
                      </a:pPr>
                      <a:r>
                        <a:rPr lang="en-GB" sz="1400" b="1">
                          <a:solidFill>
                            <a:srgbClr val="000000"/>
                          </a:solidFill>
                          <a:latin typeface="Nexa Bold" panose="00000500000000000000" charset="0"/>
                          <a:ea typeface="微软雅黑" panose="020B0503020204020204" charset="-122"/>
                          <a:cs typeface="Nexa Bold" panose="00000500000000000000" charset="0"/>
                          <a:sym typeface="+mn-ea"/>
                        </a:rPr>
                        <a:t>Quantity</a:t>
                      </a:r>
                      <a:endParaRPr lang="en-GB" sz="1400" b="1">
                        <a:solidFill>
                          <a:srgbClr val="000000"/>
                        </a:solidFill>
                        <a:latin typeface="Nexa Bold" panose="00000500000000000000" charset="0"/>
                        <a:ea typeface="微软雅黑" panose="020B0503020204020204" charset="-122"/>
                        <a:cs typeface="Nexa Bold" panose="00000500000000000000" charset="0"/>
                        <a:sym typeface="+mn-ea"/>
                      </a:endParaRPr>
                    </a:p>
                  </a:txBody>
                  <a:tcPr anchor="ctr" anchorCtr="0">
                    <a:lnL>
                      <a:noFill/>
                    </a:lnL>
                    <a:lnR w="28575">
                      <a:solidFill>
                        <a:schemeClr val="bg1"/>
                      </a:solidFill>
                      <a:prstDash val="solid"/>
                    </a:lnR>
                    <a:lnT>
                      <a:noFill/>
                    </a:lnT>
                    <a:lnB w="6350">
                      <a:solidFill>
                        <a:schemeClr val="accent6"/>
                      </a:solidFill>
                      <a:prstDash val="solid"/>
                    </a:lnB>
                    <a:lnTlToBr>
                      <a:noFill/>
                    </a:lnTlToBr>
                    <a:lnBlToTr>
                      <a:noFill/>
                    </a:lnBlToTr>
                    <a:solidFill>
                      <a:srgbClr val="F8F8F8"/>
                    </a:solidFill>
                  </a:tcPr>
                </a:tc>
                <a:tc>
                  <a:txBody>
                    <a:bodyPr/>
                    <a:lstStyle/>
                    <a:p>
                      <a:pPr algn="ctr">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NA</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endParaRPr>
                    </a:p>
                  </a:txBody>
                  <a:tcPr anchor="ctr" anchorCtr="0">
                    <a:lnL w="28575">
                      <a:solidFill>
                        <a:schemeClr val="bg1"/>
                      </a:solidFill>
                      <a:prstDash val="solid"/>
                    </a:lnL>
                    <a:lnR w="28575">
                      <a:solidFill>
                        <a:schemeClr val="bg1"/>
                      </a:solidFill>
                      <a:prstDash val="solid"/>
                    </a:lnR>
                    <a:lnT>
                      <a:noFill/>
                    </a:lnT>
                    <a:lnB w="6350">
                      <a:solidFill>
                        <a:schemeClr val="accent6"/>
                      </a:solidFill>
                      <a:prstDash val="solid"/>
                    </a:lnB>
                    <a:lnTlToBr>
                      <a:noFill/>
                    </a:lnTlToBr>
                    <a:lnBlToTr>
                      <a:noFill/>
                    </a:lnBlToTr>
                    <a:solidFill>
                      <a:srgbClr val="F8F8F8"/>
                    </a:solidFill>
                  </a:tcPr>
                </a:tc>
                <a:tc>
                  <a:txBody>
                    <a:bodyPr/>
                    <a:lstStyle/>
                    <a:p>
                      <a:pPr algn="ctr">
                        <a:buClrTx/>
                        <a:buSzTx/>
                        <a:buFontTx/>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rPr>
                        <a:t>2</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p>
                      <a:pPr algn="ctr">
                        <a:buClrTx/>
                        <a:buSzTx/>
                        <a:buFontTx/>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rPr>
                        <a:t>4（need to supply POE）</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txBody>
                  <a:tcPr anchor="ctr" anchorCtr="0">
                    <a:lnL w="28575">
                      <a:solidFill>
                        <a:schemeClr val="bg1"/>
                      </a:solidFill>
                      <a:prstDash val="solid"/>
                    </a:lnL>
                    <a:lnR w="28575">
                      <a:solidFill>
                        <a:schemeClr val="bg1"/>
                      </a:solidFill>
                      <a:prstDash val="solid"/>
                    </a:lnR>
                    <a:lnT>
                      <a:noFill/>
                    </a:lnT>
                    <a:lnB w="6350">
                      <a:solidFill>
                        <a:schemeClr val="accent6"/>
                      </a:solidFill>
                      <a:prstDash val="solid"/>
                    </a:lnB>
                    <a:lnTlToBr>
                      <a:noFill/>
                    </a:lnTlToBr>
                    <a:lnBlToTr>
                      <a:noFill/>
                    </a:lnBlToTr>
                    <a:solidFill>
                      <a:srgbClr val="F8F8F8"/>
                    </a:solidFill>
                  </a:tcPr>
                </a:tc>
                <a:tc>
                  <a:txBody>
                    <a:bodyPr/>
                    <a:lstStyle/>
                    <a:p>
                      <a:pPr algn="ctr">
                        <a:buClrTx/>
                        <a:buSzTx/>
                        <a:buFontTx/>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2</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endParaRPr>
                    </a:p>
                    <a:p>
                      <a:pPr algn="ctr">
                        <a:buClrTx/>
                        <a:buSzTx/>
                        <a:buFontTx/>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4（need to supply POE）</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endParaRPr>
                    </a:p>
                  </a:txBody>
                  <a:tcPr anchor="ctr" anchorCtr="0">
                    <a:lnL w="28575">
                      <a:solidFill>
                        <a:schemeClr val="bg1"/>
                      </a:solidFill>
                      <a:prstDash val="solid"/>
                    </a:lnL>
                    <a:lnR w="28575">
                      <a:solidFill>
                        <a:schemeClr val="bg1"/>
                      </a:solidFill>
                      <a:prstDash val="solid"/>
                    </a:lnR>
                    <a:lnT>
                      <a:noFill/>
                    </a:lnT>
                    <a:lnB w="6350">
                      <a:solidFill>
                        <a:schemeClr val="accent6"/>
                      </a:solidFill>
                      <a:prstDash val="solid"/>
                    </a:lnB>
                    <a:lnTlToBr>
                      <a:noFill/>
                    </a:lnTlToBr>
                    <a:lnBlToTr>
                      <a:noFill/>
                    </a:lnBlToTr>
                    <a:solidFill>
                      <a:srgbClr val="F8F8F8"/>
                    </a:solidFill>
                  </a:tcPr>
                </a:tc>
                <a:tc>
                  <a:txBody>
                    <a:bodyPr/>
                    <a:lstStyle/>
                    <a:p>
                      <a:pPr algn="ctr">
                        <a:buNone/>
                      </a:pPr>
                      <a:r>
                        <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rPr>
                        <a:t>NA</a:t>
                      </a:r>
                      <a:endParaRPr lang="en-GB" sz="1200">
                        <a:solidFill>
                          <a:srgbClr val="000000"/>
                        </a:solidFill>
                        <a:latin typeface="Nexa Light" panose="00000300000000000000" pitchFamily="50" charset="0"/>
                        <a:ea typeface="微软雅黑" panose="020B0503020204020204" charset="-122"/>
                        <a:cs typeface="Nexa Light" panose="00000300000000000000" pitchFamily="50" charset="0"/>
                        <a:sym typeface="+mn-ea"/>
                      </a:endParaRPr>
                    </a:p>
                  </a:txBody>
                  <a:tcPr anchor="ctr" anchorCtr="0">
                    <a:lnL w="28575">
                      <a:solidFill>
                        <a:schemeClr val="bg1"/>
                      </a:solidFill>
                      <a:prstDash val="solid"/>
                    </a:lnL>
                    <a:lnR>
                      <a:noFill/>
                    </a:lnR>
                    <a:lnT>
                      <a:noFill/>
                    </a:lnT>
                    <a:lnB w="6350">
                      <a:solidFill>
                        <a:schemeClr val="accent6"/>
                      </a:solidFill>
                      <a:prstDash val="solid"/>
                    </a:lnB>
                    <a:lnTlToBr>
                      <a:noFill/>
                    </a:lnTlToBr>
                    <a:lnBlToTr>
                      <a:noFill/>
                    </a:lnBlToTr>
                    <a:solidFill>
                      <a:srgbClr val="F8F8F8"/>
                    </a:solidFill>
                  </a:tcPr>
                </a:tc>
              </a:tr>
            </a:tbl>
          </a:graphicData>
        </a:graphic>
      </p:graphicFrame>
      <p:grpSp>
        <p:nvGrpSpPr>
          <p:cNvPr id="7" name="组合 6"/>
          <p:cNvGrpSpPr/>
          <p:nvPr/>
        </p:nvGrpSpPr>
        <p:grpSpPr>
          <a:xfrm>
            <a:off x="4601210" y="4463415"/>
            <a:ext cx="6280150" cy="797560"/>
            <a:chOff x="7330" y="6780"/>
            <a:chExt cx="9890" cy="1256"/>
          </a:xfrm>
        </p:grpSpPr>
        <p:pic>
          <p:nvPicPr>
            <p:cNvPr id="57" name="图片 4"/>
            <p:cNvPicPr>
              <a:picLocks noChangeAspect="1"/>
            </p:cNvPicPr>
            <p:nvPr>
              <p:custDataLst>
                <p:tags r:id="rId4"/>
              </p:custDataLst>
            </p:nvPr>
          </p:nvPicPr>
          <p:blipFill>
            <a:blip r:embed="rId5"/>
            <a:stretch>
              <a:fillRect/>
            </a:stretch>
          </p:blipFill>
          <p:spPr>
            <a:xfrm>
              <a:off x="11092" y="6957"/>
              <a:ext cx="1609" cy="901"/>
            </a:xfrm>
            <a:prstGeom prst="rect">
              <a:avLst/>
            </a:prstGeom>
          </p:spPr>
        </p:pic>
        <p:pic>
          <p:nvPicPr>
            <p:cNvPr id="33" name="图片 4"/>
            <p:cNvPicPr>
              <a:picLocks noChangeAspect="1"/>
            </p:cNvPicPr>
            <p:nvPr>
              <p:custDataLst>
                <p:tags r:id="rId6"/>
              </p:custDataLst>
            </p:nvPr>
          </p:nvPicPr>
          <p:blipFill>
            <a:blip r:embed="rId5"/>
            <a:stretch>
              <a:fillRect/>
            </a:stretch>
          </p:blipFill>
          <p:spPr>
            <a:xfrm>
              <a:off x="15612" y="6957"/>
              <a:ext cx="1609" cy="901"/>
            </a:xfrm>
            <a:prstGeom prst="rect">
              <a:avLst/>
            </a:prstGeom>
          </p:spPr>
        </p:pic>
        <p:pic>
          <p:nvPicPr>
            <p:cNvPr id="34" name="图片 4"/>
            <p:cNvPicPr>
              <a:picLocks noChangeAspect="1"/>
            </p:cNvPicPr>
            <p:nvPr>
              <p:custDataLst>
                <p:tags r:id="rId7"/>
              </p:custDataLst>
            </p:nvPr>
          </p:nvPicPr>
          <p:blipFill>
            <a:blip r:embed="rId5"/>
            <a:stretch>
              <a:fillRect/>
            </a:stretch>
          </p:blipFill>
          <p:spPr>
            <a:xfrm>
              <a:off x="7330" y="6957"/>
              <a:ext cx="1609" cy="901"/>
            </a:xfrm>
            <a:prstGeom prst="rect">
              <a:avLst/>
            </a:prstGeom>
          </p:spPr>
        </p:pic>
        <p:pic>
          <p:nvPicPr>
            <p:cNvPr id="41" name="图片 40"/>
            <p:cNvPicPr>
              <a:picLocks noChangeAspect="1"/>
            </p:cNvPicPr>
            <p:nvPr/>
          </p:nvPicPr>
          <p:blipFill>
            <a:blip r:embed="rId8"/>
            <a:stretch>
              <a:fillRect/>
            </a:stretch>
          </p:blipFill>
          <p:spPr>
            <a:xfrm>
              <a:off x="9021" y="6780"/>
              <a:ext cx="950" cy="1256"/>
            </a:xfrm>
            <a:prstGeom prst="rect">
              <a:avLst/>
            </a:prstGeom>
          </p:spPr>
        </p:pic>
        <p:pic>
          <p:nvPicPr>
            <p:cNvPr id="42" name="图片 41"/>
            <p:cNvPicPr>
              <a:picLocks noChangeAspect="1"/>
            </p:cNvPicPr>
            <p:nvPr/>
          </p:nvPicPr>
          <p:blipFill>
            <a:blip r:embed="rId8"/>
            <a:stretch>
              <a:fillRect/>
            </a:stretch>
          </p:blipFill>
          <p:spPr>
            <a:xfrm>
              <a:off x="12784" y="6780"/>
              <a:ext cx="950" cy="1256"/>
            </a:xfrm>
            <a:prstGeom prst="rect">
              <a:avLst/>
            </a:prstGeom>
          </p:spPr>
        </p:pic>
      </p:grpSp>
      <p:grpSp>
        <p:nvGrpSpPr>
          <p:cNvPr id="8" name="组合 7"/>
          <p:cNvGrpSpPr/>
          <p:nvPr/>
        </p:nvGrpSpPr>
        <p:grpSpPr>
          <a:xfrm>
            <a:off x="2428240" y="1798320"/>
            <a:ext cx="9093835" cy="885190"/>
            <a:chOff x="3824" y="2786"/>
            <a:chExt cx="14321" cy="1394"/>
          </a:xfrm>
        </p:grpSpPr>
        <p:pic>
          <p:nvPicPr>
            <p:cNvPr id="66" name="图片 9" descr="/Users/scarlettguo/Library/Containers/com.kingsoft.wpsoffice.mac/Data/tmp/picturecompress_20240712141804/output_1.pngoutput_1"/>
            <p:cNvPicPr>
              <a:picLocks noChangeAspect="1"/>
            </p:cNvPicPr>
            <p:nvPr>
              <p:custDataLst>
                <p:tags r:id="rId9"/>
              </p:custDataLst>
            </p:nvPr>
          </p:nvPicPr>
          <p:blipFill>
            <a:blip r:embed="rId10">
              <a:lum bright="-6000"/>
            </a:blip>
            <a:stretch>
              <a:fillRect/>
            </a:stretch>
          </p:blipFill>
          <p:spPr>
            <a:xfrm>
              <a:off x="10820" y="2786"/>
              <a:ext cx="3456" cy="612"/>
            </a:xfrm>
            <a:prstGeom prst="rect">
              <a:avLst/>
            </a:prstGeom>
          </p:spPr>
        </p:pic>
        <p:pic>
          <p:nvPicPr>
            <p:cNvPr id="69" name="图片 9" descr="/Users/scarlettguo/Library/Containers/com.kingsoft.wpsoffice.mac/Data/tmp/picturecompress_20240712141804/output_1.pngoutput_1"/>
            <p:cNvPicPr>
              <a:picLocks noChangeAspect="1"/>
            </p:cNvPicPr>
            <p:nvPr>
              <p:custDataLst>
                <p:tags r:id="rId11"/>
              </p:custDataLst>
            </p:nvPr>
          </p:nvPicPr>
          <p:blipFill>
            <a:blip r:embed="rId10">
              <a:lum bright="-6000"/>
            </a:blip>
            <a:stretch>
              <a:fillRect/>
            </a:stretch>
          </p:blipFill>
          <p:spPr>
            <a:xfrm>
              <a:off x="3824" y="2854"/>
              <a:ext cx="2688" cy="476"/>
            </a:xfrm>
            <a:prstGeom prst="rect">
              <a:avLst/>
            </a:prstGeom>
          </p:spPr>
        </p:pic>
        <p:pic>
          <p:nvPicPr>
            <p:cNvPr id="29" name="图片 9" descr="/Users/scarlettguo/Library/Containers/com.kingsoft.wpsoffice.mac/Data/tmp/picturecompress_20240712141804/output_1.pngoutput_1"/>
            <p:cNvPicPr>
              <a:picLocks noChangeAspect="1"/>
            </p:cNvPicPr>
            <p:nvPr>
              <p:custDataLst>
                <p:tags r:id="rId12"/>
              </p:custDataLst>
            </p:nvPr>
          </p:nvPicPr>
          <p:blipFill>
            <a:blip r:embed="rId10">
              <a:lum bright="-6000"/>
            </a:blip>
            <a:stretch>
              <a:fillRect/>
            </a:stretch>
          </p:blipFill>
          <p:spPr>
            <a:xfrm>
              <a:off x="14689" y="2786"/>
              <a:ext cx="3456" cy="612"/>
            </a:xfrm>
            <a:prstGeom prst="rect">
              <a:avLst/>
            </a:prstGeom>
          </p:spPr>
        </p:pic>
        <p:pic>
          <p:nvPicPr>
            <p:cNvPr id="32" name="图片 9" descr="/Users/scarlettguo/Library/Containers/com.kingsoft.wpsoffice.mac/Data/tmp/picturecompress_20240712141804/output_1.pngoutput_1"/>
            <p:cNvPicPr>
              <a:picLocks noChangeAspect="1"/>
            </p:cNvPicPr>
            <p:nvPr>
              <p:custDataLst>
                <p:tags r:id="rId13"/>
              </p:custDataLst>
            </p:nvPr>
          </p:nvPicPr>
          <p:blipFill>
            <a:blip r:embed="rId10">
              <a:lum bright="-6000"/>
            </a:blip>
            <a:stretch>
              <a:fillRect/>
            </a:stretch>
          </p:blipFill>
          <p:spPr>
            <a:xfrm>
              <a:off x="7492" y="2854"/>
              <a:ext cx="2688" cy="476"/>
            </a:xfrm>
            <a:prstGeom prst="rect">
              <a:avLst/>
            </a:prstGeom>
          </p:spPr>
        </p:pic>
        <p:pic>
          <p:nvPicPr>
            <p:cNvPr id="37" name="图片 36"/>
            <p:cNvPicPr>
              <a:picLocks noChangeAspect="1"/>
            </p:cNvPicPr>
            <p:nvPr/>
          </p:nvPicPr>
          <p:blipFill>
            <a:blip r:embed="rId14"/>
            <a:stretch>
              <a:fillRect/>
            </a:stretch>
          </p:blipFill>
          <p:spPr>
            <a:xfrm>
              <a:off x="4293" y="3388"/>
              <a:ext cx="1751" cy="792"/>
            </a:xfrm>
            <a:prstGeom prst="rect">
              <a:avLst/>
            </a:prstGeom>
          </p:spPr>
        </p:pic>
        <p:pic>
          <p:nvPicPr>
            <p:cNvPr id="38" name="图片 37"/>
            <p:cNvPicPr>
              <a:picLocks noChangeAspect="1"/>
            </p:cNvPicPr>
            <p:nvPr/>
          </p:nvPicPr>
          <p:blipFill>
            <a:blip r:embed="rId15"/>
            <a:stretch>
              <a:fillRect/>
            </a:stretch>
          </p:blipFill>
          <p:spPr>
            <a:xfrm>
              <a:off x="8076" y="3388"/>
              <a:ext cx="1521" cy="792"/>
            </a:xfrm>
            <a:prstGeom prst="rect">
              <a:avLst/>
            </a:prstGeom>
          </p:spPr>
        </p:pic>
        <p:pic>
          <p:nvPicPr>
            <p:cNvPr id="39" name="图片 38"/>
            <p:cNvPicPr>
              <a:picLocks noChangeAspect="1"/>
            </p:cNvPicPr>
            <p:nvPr/>
          </p:nvPicPr>
          <p:blipFill>
            <a:blip r:embed="rId14"/>
            <a:stretch>
              <a:fillRect/>
            </a:stretch>
          </p:blipFill>
          <p:spPr>
            <a:xfrm>
              <a:off x="11673" y="3388"/>
              <a:ext cx="1751" cy="792"/>
            </a:xfrm>
            <a:prstGeom prst="rect">
              <a:avLst/>
            </a:prstGeom>
          </p:spPr>
        </p:pic>
        <p:pic>
          <p:nvPicPr>
            <p:cNvPr id="40" name="图片 39"/>
            <p:cNvPicPr>
              <a:picLocks noChangeAspect="1"/>
            </p:cNvPicPr>
            <p:nvPr/>
          </p:nvPicPr>
          <p:blipFill>
            <a:blip r:embed="rId14"/>
            <a:stretch>
              <a:fillRect/>
            </a:stretch>
          </p:blipFill>
          <p:spPr>
            <a:xfrm>
              <a:off x="15542" y="3388"/>
              <a:ext cx="1751" cy="792"/>
            </a:xfrm>
            <a:prstGeom prst="rect">
              <a:avLst/>
            </a:prstGeom>
          </p:spPr>
        </p:pic>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Users/jolene/Downloads/DM30 (1)/ai-generated-image-1768460966448.png@3x.pngai-generated-image-1768460966448.png@3x"/>
          <p:cNvPicPr>
            <a:picLocks noChangeAspect="1"/>
          </p:cNvPicPr>
          <p:nvPr/>
        </p:nvPicPr>
        <p:blipFill>
          <a:blip r:embed="rId1"/>
          <a:srcRect l="18573" t="1072" r="31659" b="10272"/>
          <a:stretch>
            <a:fillRect/>
          </a:stretch>
        </p:blipFill>
        <p:spPr>
          <a:xfrm>
            <a:off x="5478856" y="-20317"/>
            <a:ext cx="6712391" cy="6878317"/>
          </a:xfrm>
          <a:custGeom>
            <a:avLst/>
            <a:gdLst/>
            <a:ahLst/>
            <a:cxnLst>
              <a:cxn ang="3">
                <a:pos x="hc" y="t"/>
              </a:cxn>
              <a:cxn ang="cd2">
                <a:pos x="l" y="vc"/>
              </a:cxn>
              <a:cxn ang="cd4">
                <a:pos x="hc" y="b"/>
              </a:cxn>
              <a:cxn ang="0">
                <a:pos x="r" y="vc"/>
              </a:cxn>
            </a:cxnLst>
            <a:rect l="l" t="t" r="r" b="b"/>
            <a:pathLst>
              <a:path w="7929" h="8125">
                <a:moveTo>
                  <a:pt x="7929" y="0"/>
                </a:moveTo>
                <a:cubicBezTo>
                  <a:pt x="5394" y="0"/>
                  <a:pt x="5394" y="0"/>
                  <a:pt x="5394" y="0"/>
                </a:cubicBezTo>
                <a:cubicBezTo>
                  <a:pt x="2523" y="0"/>
                  <a:pt x="2523" y="0"/>
                  <a:pt x="2523" y="0"/>
                </a:cubicBezTo>
                <a:cubicBezTo>
                  <a:pt x="2330" y="0"/>
                  <a:pt x="2330" y="0"/>
                  <a:pt x="2330" y="0"/>
                </a:cubicBezTo>
                <a:cubicBezTo>
                  <a:pt x="480" y="1528"/>
                  <a:pt x="480" y="1528"/>
                  <a:pt x="480" y="1528"/>
                </a:cubicBezTo>
                <a:cubicBezTo>
                  <a:pt x="182" y="1774"/>
                  <a:pt x="0" y="2140"/>
                  <a:pt x="0" y="2544"/>
                </a:cubicBezTo>
                <a:cubicBezTo>
                  <a:pt x="0" y="4029"/>
                  <a:pt x="0" y="4029"/>
                  <a:pt x="0" y="4029"/>
                </a:cubicBezTo>
                <a:cubicBezTo>
                  <a:pt x="0" y="4421"/>
                  <a:pt x="182" y="4795"/>
                  <a:pt x="480" y="5040"/>
                </a:cubicBezTo>
                <a:cubicBezTo>
                  <a:pt x="4212" y="8125"/>
                  <a:pt x="4212" y="8125"/>
                  <a:pt x="4212" y="8125"/>
                </a:cubicBezTo>
                <a:cubicBezTo>
                  <a:pt x="5394" y="8125"/>
                  <a:pt x="5394" y="8125"/>
                  <a:pt x="5394" y="8125"/>
                </a:cubicBezTo>
                <a:cubicBezTo>
                  <a:pt x="7929" y="8125"/>
                  <a:pt x="7929" y="8125"/>
                  <a:pt x="7929" y="8125"/>
                </a:cubicBezTo>
                <a:lnTo>
                  <a:pt x="7929" y="0"/>
                </a:lnTo>
                <a:close/>
              </a:path>
            </a:pathLst>
          </a:custGeom>
        </p:spPr>
      </p:pic>
      <p:sp>
        <p:nvSpPr>
          <p:cNvPr id="8" name="矩形 7"/>
          <p:cNvSpPr/>
          <p:nvPr/>
        </p:nvSpPr>
        <p:spPr>
          <a:xfrm>
            <a:off x="752" y="847"/>
            <a:ext cx="12191341" cy="6857153"/>
          </a:xfrm>
          <a:prstGeom prst="rect">
            <a:avLst/>
          </a:prstGeom>
          <a:gradFill flip="none" rotWithShape="1">
            <a:gsLst>
              <a:gs pos="100000">
                <a:schemeClr val="bg1">
                  <a:alpha val="0"/>
                </a:schemeClr>
              </a:gs>
              <a:gs pos="0">
                <a:schemeClr val="bg1">
                  <a:alpha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zh-CN" altLang="en-US"/>
          </a:p>
        </p:txBody>
      </p:sp>
      <p:sp>
        <p:nvSpPr>
          <p:cNvPr id="51" name="文本框 50"/>
          <p:cNvSpPr txBox="1"/>
          <p:nvPr/>
        </p:nvSpPr>
        <p:spPr>
          <a:xfrm>
            <a:off x="511222" y="1428151"/>
            <a:ext cx="3962758" cy="1198880"/>
          </a:xfrm>
          <a:prstGeom prst="rect">
            <a:avLst/>
          </a:prstGeom>
          <a:noFill/>
        </p:spPr>
        <p:txBody>
          <a:bodyPr wrap="square" rtlCol="0">
            <a:spAutoFit/>
          </a:bodyPr>
          <a:lstStyle/>
          <a:p>
            <a:pPr marL="0" marR="0" lvl="0" indent="0" defTabSz="914400" rtl="0" eaLnBrk="1" fontAlgn="auto" latinLnBrk="0" hangingPunct="1">
              <a:lnSpc>
                <a:spcPct val="90000"/>
              </a:lnSpc>
              <a:spcBef>
                <a:spcPts val="0"/>
              </a:spcBef>
              <a:spcAft>
                <a:spcPts val="0"/>
              </a:spcAft>
              <a:buClrTx/>
              <a:buSzTx/>
              <a:buFontTx/>
              <a:buNone/>
              <a:defRPr/>
            </a:pPr>
            <a:r>
              <a:rPr kumimoji="0" lang="en-US" sz="8000" b="1" i="0" u="none" strike="noStrike" kern="1200" cap="none" spc="0" normalizeH="0" baseline="0" dirty="0">
                <a:solidFill>
                  <a:schemeClr val="tx1"/>
                </a:solidFill>
                <a:latin typeface="Nexa Black" panose="00000A00000000000000" charset="0"/>
                <a:cs typeface="Nexa Black" panose="00000A00000000000000" charset="0"/>
                <a:sym typeface="+mn-ea"/>
              </a:rPr>
              <a:t>Thanks</a:t>
            </a:r>
            <a:endParaRPr kumimoji="0" lang="en-US" sz="8000" b="1" i="0" u="none" strike="noStrike" kern="1200" cap="none" spc="0" normalizeH="0" baseline="0" dirty="0">
              <a:solidFill>
                <a:schemeClr val="tx1"/>
              </a:solidFill>
              <a:latin typeface="Nexa Black" panose="00000A00000000000000" charset="0"/>
              <a:cs typeface="Nexa Black" panose="00000A00000000000000" charset="0"/>
              <a:sym typeface="+mn-ea"/>
            </a:endParaRPr>
          </a:p>
        </p:txBody>
      </p:sp>
      <p:grpSp>
        <p:nvGrpSpPr>
          <p:cNvPr id="23" name="组合 25"/>
          <p:cNvGrpSpPr>
            <a:grpSpLocks noChangeAspect="1"/>
          </p:cNvGrpSpPr>
          <p:nvPr userDrawn="1"/>
        </p:nvGrpSpPr>
        <p:grpSpPr>
          <a:xfrm>
            <a:off x="621665" y="565150"/>
            <a:ext cx="1581150" cy="231140"/>
            <a:chOff x="1624" y="4123"/>
            <a:chExt cx="5876" cy="852"/>
          </a:xfrm>
          <a:solidFill>
            <a:schemeClr val="tx1"/>
          </a:solidFill>
        </p:grpSpPr>
        <p:sp>
          <p:nvSpPr>
            <p:cNvPr id="24" name="Freeform 6"/>
            <p:cNvSpPr>
              <a:spLocks noEditPoints="1"/>
            </p:cNvSpPr>
            <p:nvPr/>
          </p:nvSpPr>
          <p:spPr bwMode="auto">
            <a:xfrm>
              <a:off x="2665" y="4123"/>
              <a:ext cx="891" cy="834"/>
            </a:xfrm>
            <a:custGeom>
              <a:avLst/>
              <a:gdLst>
                <a:gd name="T0" fmla="*/ 96 w 145"/>
                <a:gd name="T1" fmla="*/ 86 h 136"/>
                <a:gd name="T2" fmla="*/ 48 w 145"/>
                <a:gd name="T3" fmla="*/ 86 h 136"/>
                <a:gd name="T4" fmla="*/ 47 w 145"/>
                <a:gd name="T5" fmla="*/ 85 h 136"/>
                <a:gd name="T6" fmla="*/ 69 w 145"/>
                <a:gd name="T7" fmla="*/ 30 h 136"/>
                <a:gd name="T8" fmla="*/ 71 w 145"/>
                <a:gd name="T9" fmla="*/ 28 h 136"/>
                <a:gd name="T10" fmla="*/ 73 w 145"/>
                <a:gd name="T11" fmla="*/ 28 h 136"/>
                <a:gd name="T12" fmla="*/ 76 w 145"/>
                <a:gd name="T13" fmla="*/ 30 h 136"/>
                <a:gd name="T14" fmla="*/ 97 w 145"/>
                <a:gd name="T15" fmla="*/ 85 h 136"/>
                <a:gd name="T16" fmla="*/ 96 w 145"/>
                <a:gd name="T17" fmla="*/ 86 h 136"/>
                <a:gd name="T18" fmla="*/ 144 w 145"/>
                <a:gd name="T19" fmla="*/ 134 h 136"/>
                <a:gd name="T20" fmla="*/ 93 w 145"/>
                <a:gd name="T21" fmla="*/ 10 h 136"/>
                <a:gd name="T22" fmla="*/ 77 w 145"/>
                <a:gd name="T23" fmla="*/ 0 h 136"/>
                <a:gd name="T24" fmla="*/ 68 w 145"/>
                <a:gd name="T25" fmla="*/ 0 h 136"/>
                <a:gd name="T26" fmla="*/ 51 w 145"/>
                <a:gd name="T27" fmla="*/ 12 h 136"/>
                <a:gd name="T28" fmla="*/ 0 w 145"/>
                <a:gd name="T29" fmla="*/ 134 h 136"/>
                <a:gd name="T30" fmla="*/ 1 w 145"/>
                <a:gd name="T31" fmla="*/ 136 h 136"/>
                <a:gd name="T32" fmla="*/ 28 w 145"/>
                <a:gd name="T33" fmla="*/ 136 h 136"/>
                <a:gd name="T34" fmla="*/ 29 w 145"/>
                <a:gd name="T35" fmla="*/ 135 h 136"/>
                <a:gd name="T36" fmla="*/ 39 w 145"/>
                <a:gd name="T37" fmla="*/ 111 h 136"/>
                <a:gd name="T38" fmla="*/ 39 w 145"/>
                <a:gd name="T39" fmla="*/ 110 h 136"/>
                <a:gd name="T40" fmla="*/ 105 w 145"/>
                <a:gd name="T41" fmla="*/ 110 h 136"/>
                <a:gd name="T42" fmla="*/ 106 w 145"/>
                <a:gd name="T43" fmla="*/ 111 h 136"/>
                <a:gd name="T44" fmla="*/ 115 w 145"/>
                <a:gd name="T45" fmla="*/ 135 h 136"/>
                <a:gd name="T46" fmla="*/ 117 w 145"/>
                <a:gd name="T47" fmla="*/ 136 h 136"/>
                <a:gd name="T48" fmla="*/ 143 w 145"/>
                <a:gd name="T49" fmla="*/ 136 h 136"/>
                <a:gd name="T50" fmla="*/ 144 w 14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36">
                  <a:moveTo>
                    <a:pt x="96" y="86"/>
                  </a:moveTo>
                  <a:cubicBezTo>
                    <a:pt x="48" y="86"/>
                    <a:pt x="48" y="86"/>
                    <a:pt x="48" y="86"/>
                  </a:cubicBezTo>
                  <a:cubicBezTo>
                    <a:pt x="48" y="86"/>
                    <a:pt x="47" y="86"/>
                    <a:pt x="47" y="85"/>
                  </a:cubicBezTo>
                  <a:cubicBezTo>
                    <a:pt x="69" y="30"/>
                    <a:pt x="69" y="30"/>
                    <a:pt x="69" y="30"/>
                  </a:cubicBezTo>
                  <a:cubicBezTo>
                    <a:pt x="69" y="29"/>
                    <a:pt x="70" y="28"/>
                    <a:pt x="71" y="28"/>
                  </a:cubicBezTo>
                  <a:cubicBezTo>
                    <a:pt x="73" y="28"/>
                    <a:pt x="73" y="28"/>
                    <a:pt x="73" y="28"/>
                  </a:cubicBezTo>
                  <a:cubicBezTo>
                    <a:pt x="75" y="28"/>
                    <a:pt x="76" y="29"/>
                    <a:pt x="76" y="30"/>
                  </a:cubicBezTo>
                  <a:cubicBezTo>
                    <a:pt x="97" y="85"/>
                    <a:pt x="97" y="85"/>
                    <a:pt x="97" y="85"/>
                  </a:cubicBezTo>
                  <a:cubicBezTo>
                    <a:pt x="97" y="86"/>
                    <a:pt x="97" y="86"/>
                    <a:pt x="96" y="86"/>
                  </a:cubicBezTo>
                  <a:moveTo>
                    <a:pt x="144" y="134"/>
                  </a:moveTo>
                  <a:cubicBezTo>
                    <a:pt x="144" y="133"/>
                    <a:pt x="93" y="10"/>
                    <a:pt x="93" y="10"/>
                  </a:cubicBezTo>
                  <a:cubicBezTo>
                    <a:pt x="90" y="3"/>
                    <a:pt x="83" y="0"/>
                    <a:pt x="77" y="0"/>
                  </a:cubicBezTo>
                  <a:cubicBezTo>
                    <a:pt x="68" y="0"/>
                    <a:pt x="68" y="0"/>
                    <a:pt x="68" y="0"/>
                  </a:cubicBezTo>
                  <a:cubicBezTo>
                    <a:pt x="61" y="0"/>
                    <a:pt x="54" y="4"/>
                    <a:pt x="51" y="12"/>
                  </a:cubicBezTo>
                  <a:cubicBezTo>
                    <a:pt x="51" y="12"/>
                    <a:pt x="1" y="134"/>
                    <a:pt x="0" y="134"/>
                  </a:cubicBezTo>
                  <a:cubicBezTo>
                    <a:pt x="0" y="135"/>
                    <a:pt x="0" y="136"/>
                    <a:pt x="1" y="136"/>
                  </a:cubicBezTo>
                  <a:cubicBezTo>
                    <a:pt x="28" y="136"/>
                    <a:pt x="28" y="136"/>
                    <a:pt x="28" y="136"/>
                  </a:cubicBezTo>
                  <a:cubicBezTo>
                    <a:pt x="28" y="136"/>
                    <a:pt x="29" y="136"/>
                    <a:pt x="29" y="135"/>
                  </a:cubicBezTo>
                  <a:cubicBezTo>
                    <a:pt x="29" y="135"/>
                    <a:pt x="37" y="114"/>
                    <a:pt x="39" y="111"/>
                  </a:cubicBezTo>
                  <a:cubicBezTo>
                    <a:pt x="39" y="110"/>
                    <a:pt x="39" y="110"/>
                    <a:pt x="39" y="110"/>
                  </a:cubicBezTo>
                  <a:cubicBezTo>
                    <a:pt x="105" y="110"/>
                    <a:pt x="105" y="110"/>
                    <a:pt x="105" y="110"/>
                  </a:cubicBezTo>
                  <a:cubicBezTo>
                    <a:pt x="105" y="110"/>
                    <a:pt x="106" y="110"/>
                    <a:pt x="106" y="111"/>
                  </a:cubicBezTo>
                  <a:cubicBezTo>
                    <a:pt x="107" y="114"/>
                    <a:pt x="115" y="134"/>
                    <a:pt x="115" y="135"/>
                  </a:cubicBezTo>
                  <a:cubicBezTo>
                    <a:pt x="116" y="136"/>
                    <a:pt x="116" y="136"/>
                    <a:pt x="117" y="136"/>
                  </a:cubicBezTo>
                  <a:cubicBezTo>
                    <a:pt x="143" y="136"/>
                    <a:pt x="143" y="136"/>
                    <a:pt x="143" y="136"/>
                  </a:cubicBezTo>
                  <a:cubicBezTo>
                    <a:pt x="144" y="136"/>
                    <a:pt x="145" y="135"/>
                    <a:pt x="144" y="13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25" name="Freeform 7"/>
            <p:cNvSpPr/>
            <p:nvPr/>
          </p:nvSpPr>
          <p:spPr bwMode="auto">
            <a:xfrm>
              <a:off x="4849" y="4123"/>
              <a:ext cx="693" cy="834"/>
            </a:xfrm>
            <a:custGeom>
              <a:avLst/>
              <a:gdLst>
                <a:gd name="T0" fmla="*/ 111 w 113"/>
                <a:gd name="T1" fmla="*/ 0 h 136"/>
                <a:gd name="T2" fmla="*/ 87 w 113"/>
                <a:gd name="T3" fmla="*/ 0 h 136"/>
                <a:gd name="T4" fmla="*/ 86 w 113"/>
                <a:gd name="T5" fmla="*/ 1 h 136"/>
                <a:gd name="T6" fmla="*/ 86 w 113"/>
                <a:gd name="T7" fmla="*/ 53 h 136"/>
                <a:gd name="T8" fmla="*/ 84 w 113"/>
                <a:gd name="T9" fmla="*/ 55 h 136"/>
                <a:gd name="T10" fmla="*/ 28 w 113"/>
                <a:gd name="T11" fmla="*/ 55 h 136"/>
                <a:gd name="T12" fmla="*/ 27 w 113"/>
                <a:gd name="T13" fmla="*/ 53 h 136"/>
                <a:gd name="T14" fmla="*/ 27 w 113"/>
                <a:gd name="T15" fmla="*/ 1 h 136"/>
                <a:gd name="T16" fmla="*/ 25 w 113"/>
                <a:gd name="T17" fmla="*/ 0 h 136"/>
                <a:gd name="T18" fmla="*/ 1 w 113"/>
                <a:gd name="T19" fmla="*/ 0 h 136"/>
                <a:gd name="T20" fmla="*/ 0 w 113"/>
                <a:gd name="T21" fmla="*/ 1 h 136"/>
                <a:gd name="T22" fmla="*/ 0 w 113"/>
                <a:gd name="T23" fmla="*/ 135 h 136"/>
                <a:gd name="T24" fmla="*/ 1 w 113"/>
                <a:gd name="T25" fmla="*/ 136 h 136"/>
                <a:gd name="T26" fmla="*/ 25 w 113"/>
                <a:gd name="T27" fmla="*/ 136 h 136"/>
                <a:gd name="T28" fmla="*/ 27 w 113"/>
                <a:gd name="T29" fmla="*/ 135 h 136"/>
                <a:gd name="T30" fmla="*/ 27 w 113"/>
                <a:gd name="T31" fmla="*/ 81 h 136"/>
                <a:gd name="T32" fmla="*/ 28 w 113"/>
                <a:gd name="T33" fmla="*/ 80 h 136"/>
                <a:gd name="T34" fmla="*/ 84 w 113"/>
                <a:gd name="T35" fmla="*/ 80 h 136"/>
                <a:gd name="T36" fmla="*/ 86 w 113"/>
                <a:gd name="T37" fmla="*/ 81 h 136"/>
                <a:gd name="T38" fmla="*/ 86 w 113"/>
                <a:gd name="T39" fmla="*/ 135 h 136"/>
                <a:gd name="T40" fmla="*/ 87 w 113"/>
                <a:gd name="T41" fmla="*/ 136 h 136"/>
                <a:gd name="T42" fmla="*/ 111 w 113"/>
                <a:gd name="T43" fmla="*/ 136 h 136"/>
                <a:gd name="T44" fmla="*/ 113 w 113"/>
                <a:gd name="T45" fmla="*/ 135 h 136"/>
                <a:gd name="T46" fmla="*/ 113 w 113"/>
                <a:gd name="T47" fmla="*/ 1 h 136"/>
                <a:gd name="T48" fmla="*/ 111 w 113"/>
                <a:gd name="T4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3" h="136">
                  <a:moveTo>
                    <a:pt x="111" y="0"/>
                  </a:moveTo>
                  <a:cubicBezTo>
                    <a:pt x="87" y="0"/>
                    <a:pt x="87" y="0"/>
                    <a:pt x="87" y="0"/>
                  </a:cubicBezTo>
                  <a:cubicBezTo>
                    <a:pt x="86" y="0"/>
                    <a:pt x="86" y="1"/>
                    <a:pt x="86" y="1"/>
                  </a:cubicBezTo>
                  <a:cubicBezTo>
                    <a:pt x="86" y="53"/>
                    <a:pt x="86" y="53"/>
                    <a:pt x="86" y="53"/>
                  </a:cubicBezTo>
                  <a:cubicBezTo>
                    <a:pt x="86" y="54"/>
                    <a:pt x="85" y="55"/>
                    <a:pt x="84" y="55"/>
                  </a:cubicBezTo>
                  <a:cubicBezTo>
                    <a:pt x="28" y="55"/>
                    <a:pt x="28" y="55"/>
                    <a:pt x="28" y="55"/>
                  </a:cubicBezTo>
                  <a:cubicBezTo>
                    <a:pt x="27" y="55"/>
                    <a:pt x="27" y="54"/>
                    <a:pt x="27" y="53"/>
                  </a:cubicBezTo>
                  <a:cubicBezTo>
                    <a:pt x="27" y="1"/>
                    <a:pt x="27" y="1"/>
                    <a:pt x="27" y="1"/>
                  </a:cubicBezTo>
                  <a:cubicBezTo>
                    <a:pt x="27" y="1"/>
                    <a:pt x="26" y="0"/>
                    <a:pt x="25" y="0"/>
                  </a:cubicBezTo>
                  <a:cubicBezTo>
                    <a:pt x="1" y="0"/>
                    <a:pt x="1" y="0"/>
                    <a:pt x="1" y="0"/>
                  </a:cubicBezTo>
                  <a:cubicBezTo>
                    <a:pt x="0" y="0"/>
                    <a:pt x="0" y="1"/>
                    <a:pt x="0" y="1"/>
                  </a:cubicBezTo>
                  <a:cubicBezTo>
                    <a:pt x="0" y="135"/>
                    <a:pt x="0" y="135"/>
                    <a:pt x="0" y="135"/>
                  </a:cubicBezTo>
                  <a:cubicBezTo>
                    <a:pt x="0" y="136"/>
                    <a:pt x="0" y="136"/>
                    <a:pt x="1" y="136"/>
                  </a:cubicBezTo>
                  <a:cubicBezTo>
                    <a:pt x="25" y="136"/>
                    <a:pt x="25" y="136"/>
                    <a:pt x="25" y="136"/>
                  </a:cubicBezTo>
                  <a:cubicBezTo>
                    <a:pt x="26" y="136"/>
                    <a:pt x="27" y="136"/>
                    <a:pt x="27" y="135"/>
                  </a:cubicBezTo>
                  <a:cubicBezTo>
                    <a:pt x="27" y="81"/>
                    <a:pt x="27" y="81"/>
                    <a:pt x="27" y="81"/>
                  </a:cubicBezTo>
                  <a:cubicBezTo>
                    <a:pt x="27" y="81"/>
                    <a:pt x="27" y="80"/>
                    <a:pt x="28" y="80"/>
                  </a:cubicBezTo>
                  <a:cubicBezTo>
                    <a:pt x="84" y="80"/>
                    <a:pt x="84" y="80"/>
                    <a:pt x="84" y="80"/>
                  </a:cubicBezTo>
                  <a:cubicBezTo>
                    <a:pt x="85" y="80"/>
                    <a:pt x="86" y="81"/>
                    <a:pt x="86" y="81"/>
                  </a:cubicBezTo>
                  <a:cubicBezTo>
                    <a:pt x="86" y="135"/>
                    <a:pt x="86" y="135"/>
                    <a:pt x="86" y="135"/>
                  </a:cubicBezTo>
                  <a:cubicBezTo>
                    <a:pt x="86" y="136"/>
                    <a:pt x="86" y="136"/>
                    <a:pt x="87" y="136"/>
                  </a:cubicBezTo>
                  <a:cubicBezTo>
                    <a:pt x="111" y="136"/>
                    <a:pt x="111" y="136"/>
                    <a:pt x="111" y="136"/>
                  </a:cubicBezTo>
                  <a:cubicBezTo>
                    <a:pt x="112" y="136"/>
                    <a:pt x="113" y="136"/>
                    <a:pt x="113" y="135"/>
                  </a:cubicBezTo>
                  <a:cubicBezTo>
                    <a:pt x="113" y="1"/>
                    <a:pt x="113" y="1"/>
                    <a:pt x="113" y="1"/>
                  </a:cubicBezTo>
                  <a:cubicBezTo>
                    <a:pt x="113" y="1"/>
                    <a:pt x="112" y="0"/>
                    <a:pt x="1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26" name="Freeform 8"/>
            <p:cNvSpPr/>
            <p:nvPr/>
          </p:nvSpPr>
          <p:spPr bwMode="auto">
            <a:xfrm>
              <a:off x="5838" y="4123"/>
              <a:ext cx="717" cy="852"/>
            </a:xfrm>
            <a:custGeom>
              <a:avLst/>
              <a:gdLst>
                <a:gd name="T0" fmla="*/ 116 w 117"/>
                <a:gd name="T1" fmla="*/ 0 h 139"/>
                <a:gd name="T2" fmla="*/ 91 w 117"/>
                <a:gd name="T3" fmla="*/ 0 h 139"/>
                <a:gd name="T4" fmla="*/ 90 w 117"/>
                <a:gd name="T5" fmla="*/ 1 h 139"/>
                <a:gd name="T6" fmla="*/ 90 w 117"/>
                <a:gd name="T7" fmla="*/ 77 h 139"/>
                <a:gd name="T8" fmla="*/ 59 w 117"/>
                <a:gd name="T9" fmla="*/ 114 h 139"/>
                <a:gd name="T10" fmla="*/ 27 w 117"/>
                <a:gd name="T11" fmla="*/ 77 h 139"/>
                <a:gd name="T12" fmla="*/ 27 w 117"/>
                <a:gd name="T13" fmla="*/ 1 h 139"/>
                <a:gd name="T14" fmla="*/ 26 w 117"/>
                <a:gd name="T15" fmla="*/ 0 h 139"/>
                <a:gd name="T16" fmla="*/ 1 w 117"/>
                <a:gd name="T17" fmla="*/ 0 h 139"/>
                <a:gd name="T18" fmla="*/ 0 w 117"/>
                <a:gd name="T19" fmla="*/ 1 h 139"/>
                <a:gd name="T20" fmla="*/ 0 w 117"/>
                <a:gd name="T21" fmla="*/ 77 h 139"/>
                <a:gd name="T22" fmla="*/ 59 w 117"/>
                <a:gd name="T23" fmla="*/ 139 h 139"/>
                <a:gd name="T24" fmla="*/ 117 w 117"/>
                <a:gd name="T25" fmla="*/ 77 h 139"/>
                <a:gd name="T26" fmla="*/ 117 w 117"/>
                <a:gd name="T27" fmla="*/ 1 h 139"/>
                <a:gd name="T28" fmla="*/ 116 w 117"/>
                <a:gd name="T2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39">
                  <a:moveTo>
                    <a:pt x="116" y="0"/>
                  </a:moveTo>
                  <a:cubicBezTo>
                    <a:pt x="91" y="0"/>
                    <a:pt x="91" y="0"/>
                    <a:pt x="91" y="0"/>
                  </a:cubicBezTo>
                  <a:cubicBezTo>
                    <a:pt x="91" y="0"/>
                    <a:pt x="90" y="1"/>
                    <a:pt x="90" y="1"/>
                  </a:cubicBezTo>
                  <a:cubicBezTo>
                    <a:pt x="90" y="77"/>
                    <a:pt x="90" y="77"/>
                    <a:pt x="90" y="77"/>
                  </a:cubicBezTo>
                  <a:cubicBezTo>
                    <a:pt x="90" y="102"/>
                    <a:pt x="79" y="114"/>
                    <a:pt x="59" y="114"/>
                  </a:cubicBezTo>
                  <a:cubicBezTo>
                    <a:pt x="38" y="114"/>
                    <a:pt x="27" y="102"/>
                    <a:pt x="27" y="77"/>
                  </a:cubicBezTo>
                  <a:cubicBezTo>
                    <a:pt x="27" y="1"/>
                    <a:pt x="27" y="1"/>
                    <a:pt x="27" y="1"/>
                  </a:cubicBezTo>
                  <a:cubicBezTo>
                    <a:pt x="27" y="1"/>
                    <a:pt x="26" y="0"/>
                    <a:pt x="26" y="0"/>
                  </a:cubicBezTo>
                  <a:cubicBezTo>
                    <a:pt x="1" y="0"/>
                    <a:pt x="1" y="0"/>
                    <a:pt x="1" y="0"/>
                  </a:cubicBezTo>
                  <a:cubicBezTo>
                    <a:pt x="0" y="0"/>
                    <a:pt x="0" y="1"/>
                    <a:pt x="0" y="1"/>
                  </a:cubicBezTo>
                  <a:cubicBezTo>
                    <a:pt x="0" y="77"/>
                    <a:pt x="0" y="77"/>
                    <a:pt x="0" y="77"/>
                  </a:cubicBezTo>
                  <a:cubicBezTo>
                    <a:pt x="0" y="117"/>
                    <a:pt x="23" y="139"/>
                    <a:pt x="59" y="139"/>
                  </a:cubicBezTo>
                  <a:cubicBezTo>
                    <a:pt x="94" y="139"/>
                    <a:pt x="117" y="117"/>
                    <a:pt x="117" y="77"/>
                  </a:cubicBezTo>
                  <a:cubicBezTo>
                    <a:pt x="117" y="1"/>
                    <a:pt x="117" y="1"/>
                    <a:pt x="117" y="1"/>
                  </a:cubicBezTo>
                  <a:cubicBezTo>
                    <a:pt x="117" y="1"/>
                    <a:pt x="117" y="0"/>
                    <a:pt x="1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27" name="Freeform 9"/>
            <p:cNvSpPr>
              <a:spLocks noEditPoints="1"/>
            </p:cNvSpPr>
            <p:nvPr/>
          </p:nvSpPr>
          <p:spPr bwMode="auto">
            <a:xfrm>
              <a:off x="6856" y="4123"/>
              <a:ext cx="644" cy="834"/>
            </a:xfrm>
            <a:custGeom>
              <a:avLst/>
              <a:gdLst>
                <a:gd name="T0" fmla="*/ 55 w 105"/>
                <a:gd name="T1" fmla="*/ 113 h 136"/>
                <a:gd name="T2" fmla="*/ 28 w 105"/>
                <a:gd name="T3" fmla="*/ 113 h 136"/>
                <a:gd name="T4" fmla="*/ 27 w 105"/>
                <a:gd name="T5" fmla="*/ 112 h 136"/>
                <a:gd name="T6" fmla="*/ 27 w 105"/>
                <a:gd name="T7" fmla="*/ 77 h 136"/>
                <a:gd name="T8" fmla="*/ 28 w 105"/>
                <a:gd name="T9" fmla="*/ 75 h 136"/>
                <a:gd name="T10" fmla="*/ 54 w 105"/>
                <a:gd name="T11" fmla="*/ 75 h 136"/>
                <a:gd name="T12" fmla="*/ 76 w 105"/>
                <a:gd name="T13" fmla="*/ 94 h 136"/>
                <a:gd name="T14" fmla="*/ 55 w 105"/>
                <a:gd name="T15" fmla="*/ 113 h 136"/>
                <a:gd name="T16" fmla="*/ 27 w 105"/>
                <a:gd name="T17" fmla="*/ 24 h 136"/>
                <a:gd name="T18" fmla="*/ 28 w 105"/>
                <a:gd name="T19" fmla="*/ 23 h 136"/>
                <a:gd name="T20" fmla="*/ 51 w 105"/>
                <a:gd name="T21" fmla="*/ 23 h 136"/>
                <a:gd name="T22" fmla="*/ 70 w 105"/>
                <a:gd name="T23" fmla="*/ 39 h 136"/>
                <a:gd name="T24" fmla="*/ 51 w 105"/>
                <a:gd name="T25" fmla="*/ 54 h 136"/>
                <a:gd name="T26" fmla="*/ 28 w 105"/>
                <a:gd name="T27" fmla="*/ 54 h 136"/>
                <a:gd name="T28" fmla="*/ 27 w 105"/>
                <a:gd name="T29" fmla="*/ 53 h 136"/>
                <a:gd name="T30" fmla="*/ 27 w 105"/>
                <a:gd name="T31" fmla="*/ 24 h 136"/>
                <a:gd name="T32" fmla="*/ 81 w 105"/>
                <a:gd name="T33" fmla="*/ 63 h 136"/>
                <a:gd name="T34" fmla="*/ 81 w 105"/>
                <a:gd name="T35" fmla="*/ 63 h 136"/>
                <a:gd name="T36" fmla="*/ 81 w 105"/>
                <a:gd name="T37" fmla="*/ 61 h 136"/>
                <a:gd name="T38" fmla="*/ 81 w 105"/>
                <a:gd name="T39" fmla="*/ 61 h 136"/>
                <a:gd name="T40" fmla="*/ 97 w 105"/>
                <a:gd name="T41" fmla="*/ 35 h 136"/>
                <a:gd name="T42" fmla="*/ 56 w 105"/>
                <a:gd name="T43" fmla="*/ 0 h 136"/>
                <a:gd name="T44" fmla="*/ 1 w 105"/>
                <a:gd name="T45" fmla="*/ 0 h 136"/>
                <a:gd name="T46" fmla="*/ 0 w 105"/>
                <a:gd name="T47" fmla="*/ 1 h 136"/>
                <a:gd name="T48" fmla="*/ 0 w 105"/>
                <a:gd name="T49" fmla="*/ 126 h 136"/>
                <a:gd name="T50" fmla="*/ 0 w 105"/>
                <a:gd name="T51" fmla="*/ 135 h 136"/>
                <a:gd name="T52" fmla="*/ 1 w 105"/>
                <a:gd name="T53" fmla="*/ 136 h 136"/>
                <a:gd name="T54" fmla="*/ 57 w 105"/>
                <a:gd name="T55" fmla="*/ 136 h 136"/>
                <a:gd name="T56" fmla="*/ 91 w 105"/>
                <a:gd name="T57" fmla="*/ 126 h 136"/>
                <a:gd name="T58" fmla="*/ 105 w 105"/>
                <a:gd name="T59" fmla="*/ 95 h 136"/>
                <a:gd name="T60" fmla="*/ 81 w 105"/>
                <a:gd name="T61"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36">
                  <a:moveTo>
                    <a:pt x="55" y="113"/>
                  </a:moveTo>
                  <a:cubicBezTo>
                    <a:pt x="28" y="113"/>
                    <a:pt x="28" y="113"/>
                    <a:pt x="28" y="113"/>
                  </a:cubicBezTo>
                  <a:cubicBezTo>
                    <a:pt x="27" y="113"/>
                    <a:pt x="27" y="113"/>
                    <a:pt x="27" y="112"/>
                  </a:cubicBezTo>
                  <a:cubicBezTo>
                    <a:pt x="27" y="77"/>
                    <a:pt x="27" y="77"/>
                    <a:pt x="27" y="77"/>
                  </a:cubicBezTo>
                  <a:cubicBezTo>
                    <a:pt x="27" y="76"/>
                    <a:pt x="27" y="75"/>
                    <a:pt x="28" y="75"/>
                  </a:cubicBezTo>
                  <a:cubicBezTo>
                    <a:pt x="54" y="75"/>
                    <a:pt x="54" y="75"/>
                    <a:pt x="54" y="75"/>
                  </a:cubicBezTo>
                  <a:cubicBezTo>
                    <a:pt x="67" y="75"/>
                    <a:pt x="76" y="83"/>
                    <a:pt x="76" y="94"/>
                  </a:cubicBezTo>
                  <a:cubicBezTo>
                    <a:pt x="76" y="106"/>
                    <a:pt x="67" y="113"/>
                    <a:pt x="55" y="113"/>
                  </a:cubicBezTo>
                  <a:moveTo>
                    <a:pt x="27" y="24"/>
                  </a:moveTo>
                  <a:cubicBezTo>
                    <a:pt x="27" y="24"/>
                    <a:pt x="27" y="23"/>
                    <a:pt x="28" y="23"/>
                  </a:cubicBezTo>
                  <a:cubicBezTo>
                    <a:pt x="51" y="23"/>
                    <a:pt x="51" y="23"/>
                    <a:pt x="51" y="23"/>
                  </a:cubicBezTo>
                  <a:cubicBezTo>
                    <a:pt x="62" y="23"/>
                    <a:pt x="70" y="29"/>
                    <a:pt x="70" y="39"/>
                  </a:cubicBezTo>
                  <a:cubicBezTo>
                    <a:pt x="70" y="47"/>
                    <a:pt x="62" y="54"/>
                    <a:pt x="51" y="54"/>
                  </a:cubicBezTo>
                  <a:cubicBezTo>
                    <a:pt x="28" y="54"/>
                    <a:pt x="28" y="54"/>
                    <a:pt x="28" y="54"/>
                  </a:cubicBezTo>
                  <a:cubicBezTo>
                    <a:pt x="27" y="54"/>
                    <a:pt x="27" y="54"/>
                    <a:pt x="27" y="53"/>
                  </a:cubicBezTo>
                  <a:lnTo>
                    <a:pt x="27" y="24"/>
                  </a:lnTo>
                  <a:close/>
                  <a:moveTo>
                    <a:pt x="81" y="63"/>
                  </a:moveTo>
                  <a:cubicBezTo>
                    <a:pt x="81" y="63"/>
                    <a:pt x="81" y="63"/>
                    <a:pt x="81" y="63"/>
                  </a:cubicBezTo>
                  <a:cubicBezTo>
                    <a:pt x="79" y="63"/>
                    <a:pt x="81" y="61"/>
                    <a:pt x="81" y="61"/>
                  </a:cubicBezTo>
                  <a:cubicBezTo>
                    <a:pt x="81" y="61"/>
                    <a:pt x="81" y="61"/>
                    <a:pt x="81" y="61"/>
                  </a:cubicBezTo>
                  <a:cubicBezTo>
                    <a:pt x="89" y="57"/>
                    <a:pt x="97" y="47"/>
                    <a:pt x="97" y="35"/>
                  </a:cubicBezTo>
                  <a:cubicBezTo>
                    <a:pt x="97" y="15"/>
                    <a:pt x="80" y="0"/>
                    <a:pt x="56" y="0"/>
                  </a:cubicBezTo>
                  <a:cubicBezTo>
                    <a:pt x="1" y="0"/>
                    <a:pt x="1" y="0"/>
                    <a:pt x="1" y="0"/>
                  </a:cubicBezTo>
                  <a:cubicBezTo>
                    <a:pt x="0" y="0"/>
                    <a:pt x="0" y="1"/>
                    <a:pt x="0" y="1"/>
                  </a:cubicBezTo>
                  <a:cubicBezTo>
                    <a:pt x="0" y="126"/>
                    <a:pt x="0" y="126"/>
                    <a:pt x="0" y="126"/>
                  </a:cubicBezTo>
                  <a:cubicBezTo>
                    <a:pt x="0" y="135"/>
                    <a:pt x="0" y="135"/>
                    <a:pt x="0" y="135"/>
                  </a:cubicBezTo>
                  <a:cubicBezTo>
                    <a:pt x="0" y="136"/>
                    <a:pt x="0" y="136"/>
                    <a:pt x="1" y="136"/>
                  </a:cubicBezTo>
                  <a:cubicBezTo>
                    <a:pt x="57" y="136"/>
                    <a:pt x="57" y="136"/>
                    <a:pt x="57" y="136"/>
                  </a:cubicBezTo>
                  <a:cubicBezTo>
                    <a:pt x="72" y="136"/>
                    <a:pt x="83" y="133"/>
                    <a:pt x="91" y="126"/>
                  </a:cubicBezTo>
                  <a:cubicBezTo>
                    <a:pt x="100" y="119"/>
                    <a:pt x="105" y="108"/>
                    <a:pt x="105" y="95"/>
                  </a:cubicBezTo>
                  <a:cubicBezTo>
                    <a:pt x="105" y="81"/>
                    <a:pt x="93" y="68"/>
                    <a:pt x="81" y="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29" name="Freeform 10"/>
            <p:cNvSpPr/>
            <p:nvPr/>
          </p:nvSpPr>
          <p:spPr bwMode="auto">
            <a:xfrm>
              <a:off x="3758" y="4578"/>
              <a:ext cx="821" cy="379"/>
            </a:xfrm>
            <a:custGeom>
              <a:avLst/>
              <a:gdLst>
                <a:gd name="T0" fmla="*/ 88 w 134"/>
                <a:gd name="T1" fmla="*/ 5 h 62"/>
                <a:gd name="T2" fmla="*/ 76 w 134"/>
                <a:gd name="T3" fmla="*/ 0 h 62"/>
                <a:gd name="T4" fmla="*/ 59 w 134"/>
                <a:gd name="T5" fmla="*/ 0 h 62"/>
                <a:gd name="T6" fmla="*/ 47 w 134"/>
                <a:gd name="T7" fmla="*/ 5 h 62"/>
                <a:gd name="T8" fmla="*/ 1 w 134"/>
                <a:gd name="T9" fmla="*/ 61 h 62"/>
                <a:gd name="T10" fmla="*/ 2 w 134"/>
                <a:gd name="T11" fmla="*/ 62 h 62"/>
                <a:gd name="T12" fmla="*/ 33 w 134"/>
                <a:gd name="T13" fmla="*/ 62 h 62"/>
                <a:gd name="T14" fmla="*/ 33 w 134"/>
                <a:gd name="T15" fmla="*/ 62 h 62"/>
                <a:gd name="T16" fmla="*/ 62 w 134"/>
                <a:gd name="T17" fmla="*/ 27 h 62"/>
                <a:gd name="T18" fmla="*/ 65 w 134"/>
                <a:gd name="T19" fmla="*/ 26 h 62"/>
                <a:gd name="T20" fmla="*/ 70 w 134"/>
                <a:gd name="T21" fmla="*/ 26 h 62"/>
                <a:gd name="T22" fmla="*/ 72 w 134"/>
                <a:gd name="T23" fmla="*/ 27 h 62"/>
                <a:gd name="T24" fmla="*/ 101 w 134"/>
                <a:gd name="T25" fmla="*/ 62 h 62"/>
                <a:gd name="T26" fmla="*/ 102 w 134"/>
                <a:gd name="T27" fmla="*/ 62 h 62"/>
                <a:gd name="T28" fmla="*/ 133 w 134"/>
                <a:gd name="T29" fmla="*/ 62 h 62"/>
                <a:gd name="T30" fmla="*/ 134 w 134"/>
                <a:gd name="T31" fmla="*/ 61 h 62"/>
                <a:gd name="T32" fmla="*/ 88 w 134"/>
                <a:gd name="T3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2">
                  <a:moveTo>
                    <a:pt x="88" y="5"/>
                  </a:moveTo>
                  <a:cubicBezTo>
                    <a:pt x="85" y="2"/>
                    <a:pt x="80" y="0"/>
                    <a:pt x="76" y="0"/>
                  </a:cubicBezTo>
                  <a:cubicBezTo>
                    <a:pt x="59" y="0"/>
                    <a:pt x="59" y="0"/>
                    <a:pt x="59" y="0"/>
                  </a:cubicBezTo>
                  <a:cubicBezTo>
                    <a:pt x="54" y="0"/>
                    <a:pt x="50" y="2"/>
                    <a:pt x="47" y="5"/>
                  </a:cubicBezTo>
                  <a:cubicBezTo>
                    <a:pt x="1" y="61"/>
                    <a:pt x="1" y="61"/>
                    <a:pt x="1" y="61"/>
                  </a:cubicBezTo>
                  <a:cubicBezTo>
                    <a:pt x="0" y="62"/>
                    <a:pt x="1" y="62"/>
                    <a:pt x="2" y="62"/>
                  </a:cubicBezTo>
                  <a:cubicBezTo>
                    <a:pt x="33" y="62"/>
                    <a:pt x="33" y="62"/>
                    <a:pt x="33" y="62"/>
                  </a:cubicBezTo>
                  <a:cubicBezTo>
                    <a:pt x="33" y="62"/>
                    <a:pt x="33" y="62"/>
                    <a:pt x="33" y="62"/>
                  </a:cubicBezTo>
                  <a:cubicBezTo>
                    <a:pt x="62" y="27"/>
                    <a:pt x="62" y="27"/>
                    <a:pt x="62" y="27"/>
                  </a:cubicBezTo>
                  <a:cubicBezTo>
                    <a:pt x="63" y="26"/>
                    <a:pt x="64" y="26"/>
                    <a:pt x="65" y="26"/>
                  </a:cubicBezTo>
                  <a:cubicBezTo>
                    <a:pt x="70" y="26"/>
                    <a:pt x="70" y="26"/>
                    <a:pt x="70" y="26"/>
                  </a:cubicBezTo>
                  <a:cubicBezTo>
                    <a:pt x="71" y="26"/>
                    <a:pt x="72" y="26"/>
                    <a:pt x="72" y="27"/>
                  </a:cubicBezTo>
                  <a:cubicBezTo>
                    <a:pt x="101" y="62"/>
                    <a:pt x="101" y="62"/>
                    <a:pt x="101" y="62"/>
                  </a:cubicBezTo>
                  <a:cubicBezTo>
                    <a:pt x="102" y="62"/>
                    <a:pt x="102" y="62"/>
                    <a:pt x="102" y="62"/>
                  </a:cubicBezTo>
                  <a:cubicBezTo>
                    <a:pt x="133" y="62"/>
                    <a:pt x="133" y="62"/>
                    <a:pt x="133" y="62"/>
                  </a:cubicBezTo>
                  <a:cubicBezTo>
                    <a:pt x="134" y="62"/>
                    <a:pt x="134" y="62"/>
                    <a:pt x="134" y="61"/>
                  </a:cubicBezTo>
                  <a:lnTo>
                    <a:pt x="8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30" name="Freeform 11"/>
            <p:cNvSpPr/>
            <p:nvPr/>
          </p:nvSpPr>
          <p:spPr bwMode="auto">
            <a:xfrm>
              <a:off x="3758" y="4123"/>
              <a:ext cx="821" cy="387"/>
            </a:xfrm>
            <a:custGeom>
              <a:avLst/>
              <a:gdLst>
                <a:gd name="T0" fmla="*/ 133 w 134"/>
                <a:gd name="T1" fmla="*/ 0 h 63"/>
                <a:gd name="T2" fmla="*/ 102 w 134"/>
                <a:gd name="T3" fmla="*/ 0 h 63"/>
                <a:gd name="T4" fmla="*/ 101 w 134"/>
                <a:gd name="T5" fmla="*/ 0 h 63"/>
                <a:gd name="T6" fmla="*/ 72 w 134"/>
                <a:gd name="T7" fmla="*/ 35 h 63"/>
                <a:gd name="T8" fmla="*/ 70 w 134"/>
                <a:gd name="T9" fmla="*/ 37 h 63"/>
                <a:gd name="T10" fmla="*/ 65 w 134"/>
                <a:gd name="T11" fmla="*/ 37 h 63"/>
                <a:gd name="T12" fmla="*/ 62 w 134"/>
                <a:gd name="T13" fmla="*/ 35 h 63"/>
                <a:gd name="T14" fmla="*/ 33 w 134"/>
                <a:gd name="T15" fmla="*/ 0 h 63"/>
                <a:gd name="T16" fmla="*/ 33 w 134"/>
                <a:gd name="T17" fmla="*/ 0 h 63"/>
                <a:gd name="T18" fmla="*/ 2 w 134"/>
                <a:gd name="T19" fmla="*/ 0 h 63"/>
                <a:gd name="T20" fmla="*/ 1 w 134"/>
                <a:gd name="T21" fmla="*/ 1 h 63"/>
                <a:gd name="T22" fmla="*/ 47 w 134"/>
                <a:gd name="T23" fmla="*/ 57 h 63"/>
                <a:gd name="T24" fmla="*/ 59 w 134"/>
                <a:gd name="T25" fmla="*/ 63 h 63"/>
                <a:gd name="T26" fmla="*/ 76 w 134"/>
                <a:gd name="T27" fmla="*/ 63 h 63"/>
                <a:gd name="T28" fmla="*/ 88 w 134"/>
                <a:gd name="T29" fmla="*/ 57 h 63"/>
                <a:gd name="T30" fmla="*/ 134 w 134"/>
                <a:gd name="T31" fmla="*/ 1 h 63"/>
                <a:gd name="T32" fmla="*/ 133 w 134"/>
                <a:gd name="T3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63">
                  <a:moveTo>
                    <a:pt x="133" y="0"/>
                  </a:moveTo>
                  <a:cubicBezTo>
                    <a:pt x="102" y="0"/>
                    <a:pt x="102" y="0"/>
                    <a:pt x="102" y="0"/>
                  </a:cubicBezTo>
                  <a:cubicBezTo>
                    <a:pt x="101" y="0"/>
                    <a:pt x="101" y="0"/>
                    <a:pt x="101" y="0"/>
                  </a:cubicBezTo>
                  <a:cubicBezTo>
                    <a:pt x="72" y="35"/>
                    <a:pt x="72" y="35"/>
                    <a:pt x="72" y="35"/>
                  </a:cubicBezTo>
                  <a:cubicBezTo>
                    <a:pt x="72" y="36"/>
                    <a:pt x="71" y="37"/>
                    <a:pt x="70" y="37"/>
                  </a:cubicBezTo>
                  <a:cubicBezTo>
                    <a:pt x="65" y="37"/>
                    <a:pt x="65" y="37"/>
                    <a:pt x="65" y="37"/>
                  </a:cubicBezTo>
                  <a:cubicBezTo>
                    <a:pt x="64" y="37"/>
                    <a:pt x="63" y="36"/>
                    <a:pt x="62" y="35"/>
                  </a:cubicBezTo>
                  <a:cubicBezTo>
                    <a:pt x="33" y="0"/>
                    <a:pt x="33" y="0"/>
                    <a:pt x="33" y="0"/>
                  </a:cubicBezTo>
                  <a:cubicBezTo>
                    <a:pt x="33" y="0"/>
                    <a:pt x="33" y="0"/>
                    <a:pt x="33" y="0"/>
                  </a:cubicBezTo>
                  <a:cubicBezTo>
                    <a:pt x="2" y="0"/>
                    <a:pt x="2" y="0"/>
                    <a:pt x="2" y="0"/>
                  </a:cubicBezTo>
                  <a:cubicBezTo>
                    <a:pt x="1" y="0"/>
                    <a:pt x="0" y="1"/>
                    <a:pt x="1" y="1"/>
                  </a:cubicBezTo>
                  <a:cubicBezTo>
                    <a:pt x="47" y="57"/>
                    <a:pt x="47" y="57"/>
                    <a:pt x="47" y="57"/>
                  </a:cubicBezTo>
                  <a:cubicBezTo>
                    <a:pt x="50" y="61"/>
                    <a:pt x="54" y="63"/>
                    <a:pt x="59" y="63"/>
                  </a:cubicBezTo>
                  <a:cubicBezTo>
                    <a:pt x="76" y="63"/>
                    <a:pt x="76" y="63"/>
                    <a:pt x="76" y="63"/>
                  </a:cubicBezTo>
                  <a:cubicBezTo>
                    <a:pt x="80" y="63"/>
                    <a:pt x="85" y="61"/>
                    <a:pt x="88" y="57"/>
                  </a:cubicBezTo>
                  <a:cubicBezTo>
                    <a:pt x="134" y="1"/>
                    <a:pt x="134" y="1"/>
                    <a:pt x="134" y="1"/>
                  </a:cubicBezTo>
                  <a:cubicBezTo>
                    <a:pt x="134" y="1"/>
                    <a:pt x="134" y="0"/>
                    <a:pt x="1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sp>
          <p:nvSpPr>
            <p:cNvPr id="36" name="Freeform 12"/>
            <p:cNvSpPr/>
            <p:nvPr/>
          </p:nvSpPr>
          <p:spPr bwMode="auto">
            <a:xfrm>
              <a:off x="1624" y="4123"/>
              <a:ext cx="815" cy="834"/>
            </a:xfrm>
            <a:custGeom>
              <a:avLst/>
              <a:gdLst>
                <a:gd name="T0" fmla="*/ 124 w 133"/>
                <a:gd name="T1" fmla="*/ 0 h 136"/>
                <a:gd name="T2" fmla="*/ 116 w 133"/>
                <a:gd name="T3" fmla="*/ 0 h 136"/>
                <a:gd name="T4" fmla="*/ 101 w 133"/>
                <a:gd name="T5" fmla="*/ 10 h 136"/>
                <a:gd name="T6" fmla="*/ 66 w 133"/>
                <a:gd name="T7" fmla="*/ 68 h 136"/>
                <a:gd name="T8" fmla="*/ 66 w 133"/>
                <a:gd name="T9" fmla="*/ 68 h 136"/>
                <a:gd name="T10" fmla="*/ 66 w 133"/>
                <a:gd name="T11" fmla="*/ 68 h 136"/>
                <a:gd name="T12" fmla="*/ 66 w 133"/>
                <a:gd name="T13" fmla="*/ 68 h 136"/>
                <a:gd name="T14" fmla="*/ 66 w 133"/>
                <a:gd name="T15" fmla="*/ 68 h 136"/>
                <a:gd name="T16" fmla="*/ 31 w 133"/>
                <a:gd name="T17" fmla="*/ 10 h 136"/>
                <a:gd name="T18" fmla="*/ 17 w 133"/>
                <a:gd name="T19" fmla="*/ 0 h 136"/>
                <a:gd name="T20" fmla="*/ 9 w 133"/>
                <a:gd name="T21" fmla="*/ 0 h 136"/>
                <a:gd name="T22" fmla="*/ 0 w 133"/>
                <a:gd name="T23" fmla="*/ 11 h 136"/>
                <a:gd name="T24" fmla="*/ 0 w 133"/>
                <a:gd name="T25" fmla="*/ 134 h 136"/>
                <a:gd name="T26" fmla="*/ 2 w 133"/>
                <a:gd name="T27" fmla="*/ 136 h 136"/>
                <a:gd name="T28" fmla="*/ 24 w 133"/>
                <a:gd name="T29" fmla="*/ 136 h 136"/>
                <a:gd name="T30" fmla="*/ 26 w 133"/>
                <a:gd name="T31" fmla="*/ 134 h 136"/>
                <a:gd name="T32" fmla="*/ 26 w 133"/>
                <a:gd name="T33" fmla="*/ 45 h 136"/>
                <a:gd name="T34" fmla="*/ 26 w 133"/>
                <a:gd name="T35" fmla="*/ 45 h 136"/>
                <a:gd name="T36" fmla="*/ 57 w 133"/>
                <a:gd name="T37" fmla="*/ 98 h 136"/>
                <a:gd name="T38" fmla="*/ 64 w 133"/>
                <a:gd name="T39" fmla="*/ 103 h 136"/>
                <a:gd name="T40" fmla="*/ 69 w 133"/>
                <a:gd name="T41" fmla="*/ 103 h 136"/>
                <a:gd name="T42" fmla="*/ 76 w 133"/>
                <a:gd name="T43" fmla="*/ 98 h 136"/>
                <a:gd name="T44" fmla="*/ 107 w 133"/>
                <a:gd name="T45" fmla="*/ 46 h 136"/>
                <a:gd name="T46" fmla="*/ 107 w 133"/>
                <a:gd name="T47" fmla="*/ 46 h 136"/>
                <a:gd name="T48" fmla="*/ 107 w 133"/>
                <a:gd name="T49" fmla="*/ 46 h 136"/>
                <a:gd name="T50" fmla="*/ 107 w 133"/>
                <a:gd name="T51" fmla="*/ 134 h 136"/>
                <a:gd name="T52" fmla="*/ 109 w 133"/>
                <a:gd name="T53" fmla="*/ 136 h 136"/>
                <a:gd name="T54" fmla="*/ 131 w 133"/>
                <a:gd name="T55" fmla="*/ 136 h 136"/>
                <a:gd name="T56" fmla="*/ 133 w 133"/>
                <a:gd name="T57" fmla="*/ 134 h 136"/>
                <a:gd name="T58" fmla="*/ 133 w 133"/>
                <a:gd name="T59" fmla="*/ 11 h 136"/>
                <a:gd name="T60" fmla="*/ 124 w 133"/>
                <a:gd name="T6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36">
                  <a:moveTo>
                    <a:pt x="124" y="0"/>
                  </a:moveTo>
                  <a:cubicBezTo>
                    <a:pt x="116" y="0"/>
                    <a:pt x="116" y="0"/>
                    <a:pt x="116" y="0"/>
                  </a:cubicBezTo>
                  <a:cubicBezTo>
                    <a:pt x="106" y="0"/>
                    <a:pt x="107" y="1"/>
                    <a:pt x="101" y="10"/>
                  </a:cubicBezTo>
                  <a:cubicBezTo>
                    <a:pt x="90" y="30"/>
                    <a:pt x="67" y="68"/>
                    <a:pt x="66" y="68"/>
                  </a:cubicBezTo>
                  <a:cubicBezTo>
                    <a:pt x="66" y="68"/>
                    <a:pt x="66" y="68"/>
                    <a:pt x="66" y="68"/>
                  </a:cubicBezTo>
                  <a:cubicBezTo>
                    <a:pt x="66" y="68"/>
                    <a:pt x="66" y="68"/>
                    <a:pt x="66" y="68"/>
                  </a:cubicBezTo>
                  <a:cubicBezTo>
                    <a:pt x="66" y="68"/>
                    <a:pt x="66" y="68"/>
                    <a:pt x="66" y="68"/>
                  </a:cubicBezTo>
                  <a:cubicBezTo>
                    <a:pt x="66" y="68"/>
                    <a:pt x="66" y="68"/>
                    <a:pt x="66" y="68"/>
                  </a:cubicBezTo>
                  <a:cubicBezTo>
                    <a:pt x="66" y="68"/>
                    <a:pt x="43" y="30"/>
                    <a:pt x="31" y="10"/>
                  </a:cubicBezTo>
                  <a:cubicBezTo>
                    <a:pt x="26" y="1"/>
                    <a:pt x="26" y="0"/>
                    <a:pt x="17" y="0"/>
                  </a:cubicBezTo>
                  <a:cubicBezTo>
                    <a:pt x="9" y="0"/>
                    <a:pt x="9" y="0"/>
                    <a:pt x="9" y="0"/>
                  </a:cubicBezTo>
                  <a:cubicBezTo>
                    <a:pt x="1" y="0"/>
                    <a:pt x="0" y="5"/>
                    <a:pt x="0" y="11"/>
                  </a:cubicBezTo>
                  <a:cubicBezTo>
                    <a:pt x="0" y="134"/>
                    <a:pt x="0" y="134"/>
                    <a:pt x="0" y="134"/>
                  </a:cubicBezTo>
                  <a:cubicBezTo>
                    <a:pt x="0" y="135"/>
                    <a:pt x="1" y="136"/>
                    <a:pt x="2" y="136"/>
                  </a:cubicBezTo>
                  <a:cubicBezTo>
                    <a:pt x="24" y="136"/>
                    <a:pt x="24" y="136"/>
                    <a:pt x="24" y="136"/>
                  </a:cubicBezTo>
                  <a:cubicBezTo>
                    <a:pt x="25" y="136"/>
                    <a:pt x="26" y="135"/>
                    <a:pt x="26" y="134"/>
                  </a:cubicBezTo>
                  <a:cubicBezTo>
                    <a:pt x="26" y="45"/>
                    <a:pt x="26" y="45"/>
                    <a:pt x="26" y="45"/>
                  </a:cubicBezTo>
                  <a:cubicBezTo>
                    <a:pt x="26" y="45"/>
                    <a:pt x="26" y="45"/>
                    <a:pt x="26" y="45"/>
                  </a:cubicBezTo>
                  <a:cubicBezTo>
                    <a:pt x="57" y="98"/>
                    <a:pt x="57" y="98"/>
                    <a:pt x="57" y="98"/>
                  </a:cubicBezTo>
                  <a:cubicBezTo>
                    <a:pt x="58" y="101"/>
                    <a:pt x="61" y="103"/>
                    <a:pt x="64" y="103"/>
                  </a:cubicBezTo>
                  <a:cubicBezTo>
                    <a:pt x="69" y="103"/>
                    <a:pt x="69" y="103"/>
                    <a:pt x="69" y="103"/>
                  </a:cubicBezTo>
                  <a:cubicBezTo>
                    <a:pt x="72" y="103"/>
                    <a:pt x="74" y="101"/>
                    <a:pt x="76" y="98"/>
                  </a:cubicBezTo>
                  <a:cubicBezTo>
                    <a:pt x="107" y="46"/>
                    <a:pt x="107" y="46"/>
                    <a:pt x="107" y="46"/>
                  </a:cubicBezTo>
                  <a:cubicBezTo>
                    <a:pt x="107" y="46"/>
                    <a:pt x="107" y="46"/>
                    <a:pt x="107" y="46"/>
                  </a:cubicBezTo>
                  <a:cubicBezTo>
                    <a:pt x="107" y="46"/>
                    <a:pt x="107" y="46"/>
                    <a:pt x="107" y="46"/>
                  </a:cubicBezTo>
                  <a:cubicBezTo>
                    <a:pt x="107" y="134"/>
                    <a:pt x="107" y="134"/>
                    <a:pt x="107" y="134"/>
                  </a:cubicBezTo>
                  <a:cubicBezTo>
                    <a:pt x="107" y="135"/>
                    <a:pt x="108" y="136"/>
                    <a:pt x="109" y="136"/>
                  </a:cubicBezTo>
                  <a:cubicBezTo>
                    <a:pt x="131" y="136"/>
                    <a:pt x="131" y="136"/>
                    <a:pt x="131" y="136"/>
                  </a:cubicBezTo>
                  <a:cubicBezTo>
                    <a:pt x="132" y="136"/>
                    <a:pt x="133" y="135"/>
                    <a:pt x="133" y="134"/>
                  </a:cubicBezTo>
                  <a:cubicBezTo>
                    <a:pt x="133" y="11"/>
                    <a:pt x="133" y="11"/>
                    <a:pt x="133" y="11"/>
                  </a:cubicBezTo>
                  <a:cubicBezTo>
                    <a:pt x="133" y="5"/>
                    <a:pt x="132" y="0"/>
                    <a:pt x="1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60952" rIns="121908" bIns="60952" numCol="1" anchor="t" anchorCtr="0" compatLnSpc="1"/>
            <a:lstStyle/>
            <a:p>
              <a:endParaRPr lang="zh-CN" altLang="en-US" sz="1335">
                <a:latin typeface="Clear Sans Bold" panose="020B0503030202090304" charset="0"/>
                <a:cs typeface="Clear Sans Bold" panose="020B0503030202090304" charset="0"/>
              </a:endParaRPr>
            </a:p>
          </p:txBody>
        </p:sp>
      </p:grpSp>
      <p:sp>
        <p:nvSpPr>
          <p:cNvPr id="55" name="Oval 18"/>
          <p:cNvSpPr>
            <a:spLocks noChangeArrowheads="1"/>
          </p:cNvSpPr>
          <p:nvPr/>
        </p:nvSpPr>
        <p:spPr bwMode="auto">
          <a:xfrm>
            <a:off x="588807" y="4916890"/>
            <a:ext cx="220257" cy="220642"/>
          </a:xfrm>
          <a:prstGeom prst="ellipse">
            <a:avLst/>
          </a:prstGeom>
          <a:gradFill>
            <a:gsLst>
              <a:gs pos="0">
                <a:srgbClr val="186FD2"/>
              </a:gs>
              <a:gs pos="100000">
                <a:srgbClr val="186FD2">
                  <a:alpha val="46000"/>
                </a:srgbClr>
              </a:gs>
            </a:gsLst>
            <a:lin ang="0" scaled="0"/>
          </a:gradFill>
          <a:ln>
            <a:noFill/>
          </a:ln>
        </p:spPr>
        <p:txBody>
          <a:bodyPr vert="horz" wrap="square" lIns="91440" tIns="45720" rIns="91440" bIns="45720" numCol="1" spcCol="0" rtlCol="0" fromWordArt="0" anchor="t" anchorCtr="0" forceAA="0" compatLnSpc="1">
            <a:noAutofit/>
          </a:bodyPr>
          <a:lstStyle/>
          <a:p>
            <a:pPr lvl="0" algn="l">
              <a:buClrTx/>
              <a:buSzTx/>
              <a:buFontTx/>
            </a:pPr>
            <a:endParaRPr lang="zh-CN" altLang="en-US">
              <a:sym typeface="+mn-ea"/>
            </a:endParaRPr>
          </a:p>
        </p:txBody>
      </p:sp>
      <p:sp>
        <p:nvSpPr>
          <p:cNvPr id="56" name="Freeform 19"/>
          <p:cNvSpPr/>
          <p:nvPr/>
        </p:nvSpPr>
        <p:spPr bwMode="auto">
          <a:xfrm>
            <a:off x="623462" y="4955011"/>
            <a:ext cx="105893" cy="93186"/>
          </a:xfrm>
          <a:custGeom>
            <a:avLst/>
            <a:gdLst>
              <a:gd name="T0" fmla="*/ 119 w 148"/>
              <a:gd name="T1" fmla="*/ 130 h 130"/>
              <a:gd name="T2" fmla="*/ 106 w 148"/>
              <a:gd name="T3" fmla="*/ 118 h 130"/>
              <a:gd name="T4" fmla="*/ 110 w 148"/>
              <a:gd name="T5" fmla="*/ 110 h 130"/>
              <a:gd name="T6" fmla="*/ 110 w 148"/>
              <a:gd name="T7" fmla="*/ 68 h 130"/>
              <a:gd name="T8" fmla="*/ 110 w 148"/>
              <a:gd name="T9" fmla="*/ 68 h 130"/>
              <a:gd name="T10" fmla="*/ 79 w 148"/>
              <a:gd name="T11" fmla="*/ 37 h 130"/>
              <a:gd name="T12" fmla="*/ 38 w 148"/>
              <a:gd name="T13" fmla="*/ 37 h 130"/>
              <a:gd name="T14" fmla="*/ 38 w 148"/>
              <a:gd name="T15" fmla="*/ 37 h 130"/>
              <a:gd name="T16" fmla="*/ 38 w 148"/>
              <a:gd name="T17" fmla="*/ 79 h 130"/>
              <a:gd name="T18" fmla="*/ 55 w 148"/>
              <a:gd name="T19" fmla="*/ 97 h 130"/>
              <a:gd name="T20" fmla="*/ 57 w 148"/>
              <a:gd name="T21" fmla="*/ 113 h 130"/>
              <a:gd name="T22" fmla="*/ 40 w 148"/>
              <a:gd name="T23" fmla="*/ 115 h 130"/>
              <a:gd name="T24" fmla="*/ 39 w 148"/>
              <a:gd name="T25" fmla="*/ 114 h 130"/>
              <a:gd name="T26" fmla="*/ 21 w 148"/>
              <a:gd name="T27" fmla="*/ 96 h 130"/>
              <a:gd name="T28" fmla="*/ 21 w 148"/>
              <a:gd name="T29" fmla="*/ 20 h 130"/>
              <a:gd name="T30" fmla="*/ 96 w 148"/>
              <a:gd name="T31" fmla="*/ 20 h 130"/>
              <a:gd name="T32" fmla="*/ 127 w 148"/>
              <a:gd name="T33" fmla="*/ 51 h 130"/>
              <a:gd name="T34" fmla="*/ 127 w 148"/>
              <a:gd name="T35" fmla="*/ 127 h 130"/>
              <a:gd name="T36" fmla="*/ 127 w 148"/>
              <a:gd name="T37" fmla="*/ 127 h 130"/>
              <a:gd name="T38" fmla="*/ 119 w 148"/>
              <a:gd name="T3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8" h="130">
                <a:moveTo>
                  <a:pt x="119" y="130"/>
                </a:moveTo>
                <a:cubicBezTo>
                  <a:pt x="112" y="130"/>
                  <a:pt x="107" y="125"/>
                  <a:pt x="106" y="118"/>
                </a:cubicBezTo>
                <a:cubicBezTo>
                  <a:pt x="106" y="115"/>
                  <a:pt x="108" y="112"/>
                  <a:pt x="110" y="110"/>
                </a:cubicBezTo>
                <a:cubicBezTo>
                  <a:pt x="121" y="98"/>
                  <a:pt x="121" y="80"/>
                  <a:pt x="110" y="68"/>
                </a:cubicBezTo>
                <a:cubicBezTo>
                  <a:pt x="110" y="68"/>
                  <a:pt x="110" y="68"/>
                  <a:pt x="110" y="68"/>
                </a:cubicBezTo>
                <a:cubicBezTo>
                  <a:pt x="79" y="37"/>
                  <a:pt x="79" y="37"/>
                  <a:pt x="79" y="37"/>
                </a:cubicBezTo>
                <a:cubicBezTo>
                  <a:pt x="67" y="26"/>
                  <a:pt x="49" y="26"/>
                  <a:pt x="38" y="37"/>
                </a:cubicBezTo>
                <a:cubicBezTo>
                  <a:pt x="38" y="37"/>
                  <a:pt x="38" y="37"/>
                  <a:pt x="38" y="37"/>
                </a:cubicBezTo>
                <a:cubicBezTo>
                  <a:pt x="26" y="49"/>
                  <a:pt x="26" y="67"/>
                  <a:pt x="38" y="79"/>
                </a:cubicBezTo>
                <a:cubicBezTo>
                  <a:pt x="55" y="97"/>
                  <a:pt x="55" y="97"/>
                  <a:pt x="55" y="97"/>
                </a:cubicBezTo>
                <a:cubicBezTo>
                  <a:pt x="60" y="101"/>
                  <a:pt x="61" y="108"/>
                  <a:pt x="57" y="113"/>
                </a:cubicBezTo>
                <a:cubicBezTo>
                  <a:pt x="53" y="119"/>
                  <a:pt x="45" y="119"/>
                  <a:pt x="40" y="115"/>
                </a:cubicBezTo>
                <a:cubicBezTo>
                  <a:pt x="39" y="114"/>
                  <a:pt x="39" y="114"/>
                  <a:pt x="39" y="114"/>
                </a:cubicBezTo>
                <a:cubicBezTo>
                  <a:pt x="21" y="96"/>
                  <a:pt x="21" y="96"/>
                  <a:pt x="21" y="96"/>
                </a:cubicBezTo>
                <a:cubicBezTo>
                  <a:pt x="0" y="75"/>
                  <a:pt x="0" y="41"/>
                  <a:pt x="21" y="20"/>
                </a:cubicBezTo>
                <a:cubicBezTo>
                  <a:pt x="41" y="0"/>
                  <a:pt x="75" y="0"/>
                  <a:pt x="96" y="20"/>
                </a:cubicBezTo>
                <a:cubicBezTo>
                  <a:pt x="127" y="51"/>
                  <a:pt x="127" y="51"/>
                  <a:pt x="127" y="51"/>
                </a:cubicBezTo>
                <a:cubicBezTo>
                  <a:pt x="148" y="72"/>
                  <a:pt x="148" y="106"/>
                  <a:pt x="127" y="127"/>
                </a:cubicBezTo>
                <a:cubicBezTo>
                  <a:pt x="127" y="127"/>
                  <a:pt x="127" y="127"/>
                  <a:pt x="127" y="127"/>
                </a:cubicBezTo>
                <a:cubicBezTo>
                  <a:pt x="125" y="129"/>
                  <a:pt x="122" y="130"/>
                  <a:pt x="119" y="130"/>
                </a:cubicBezTo>
                <a:close/>
              </a:path>
            </a:pathLst>
          </a:custGeom>
          <a:solidFill>
            <a:schemeClr val="bg1"/>
          </a:solidFill>
          <a:ln>
            <a:noFill/>
          </a:ln>
        </p:spPr>
        <p:txBody>
          <a:bodyPr vert="horz" wrap="square" lIns="91428" tIns="45714" rIns="91428" bIns="45714" numCol="1" anchor="t" anchorCtr="0" compatLnSpc="1">
            <a:noAutofit/>
          </a:bodyPr>
          <a:lstStyle/>
          <a:p>
            <a:pPr lvl="0" algn="l"/>
            <a:endParaRPr lang="zh-CN" altLang="en-US">
              <a:solidFill>
                <a:schemeClr val="bg1"/>
              </a:solidFill>
              <a:sym typeface="+mn-ea"/>
            </a:endParaRPr>
          </a:p>
        </p:txBody>
      </p:sp>
      <p:sp>
        <p:nvSpPr>
          <p:cNvPr id="57" name="Freeform 20"/>
          <p:cNvSpPr/>
          <p:nvPr/>
        </p:nvSpPr>
        <p:spPr bwMode="auto">
          <a:xfrm>
            <a:off x="668515" y="5011615"/>
            <a:ext cx="105893" cy="90490"/>
          </a:xfrm>
          <a:custGeom>
            <a:avLst/>
            <a:gdLst>
              <a:gd name="T0" fmla="*/ 89 w 148"/>
              <a:gd name="T1" fmla="*/ 126 h 126"/>
              <a:gd name="T2" fmla="*/ 52 w 148"/>
              <a:gd name="T3" fmla="*/ 111 h 126"/>
              <a:gd name="T4" fmla="*/ 20 w 148"/>
              <a:gd name="T5" fmla="*/ 79 h 126"/>
              <a:gd name="T6" fmla="*/ 20 w 148"/>
              <a:gd name="T7" fmla="*/ 4 h 126"/>
              <a:gd name="T8" fmla="*/ 20 w 148"/>
              <a:gd name="T9" fmla="*/ 4 h 126"/>
              <a:gd name="T10" fmla="*/ 37 w 148"/>
              <a:gd name="T11" fmla="*/ 5 h 126"/>
              <a:gd name="T12" fmla="*/ 37 w 148"/>
              <a:gd name="T13" fmla="*/ 21 h 126"/>
              <a:gd name="T14" fmla="*/ 37 w 148"/>
              <a:gd name="T15" fmla="*/ 62 h 126"/>
              <a:gd name="T16" fmla="*/ 68 w 148"/>
              <a:gd name="T17" fmla="*/ 94 h 126"/>
              <a:gd name="T18" fmla="*/ 110 w 148"/>
              <a:gd name="T19" fmla="*/ 94 h 126"/>
              <a:gd name="T20" fmla="*/ 110 w 148"/>
              <a:gd name="T21" fmla="*/ 52 h 126"/>
              <a:gd name="T22" fmla="*/ 110 w 148"/>
              <a:gd name="T23" fmla="*/ 52 h 126"/>
              <a:gd name="T24" fmla="*/ 92 w 148"/>
              <a:gd name="T25" fmla="*/ 34 h 126"/>
              <a:gd name="T26" fmla="*/ 92 w 148"/>
              <a:gd name="T27" fmla="*/ 17 h 126"/>
              <a:gd name="T28" fmla="*/ 109 w 148"/>
              <a:gd name="T29" fmla="*/ 17 h 126"/>
              <a:gd name="T30" fmla="*/ 127 w 148"/>
              <a:gd name="T31" fmla="*/ 35 h 126"/>
              <a:gd name="T32" fmla="*/ 127 w 148"/>
              <a:gd name="T33" fmla="*/ 110 h 126"/>
              <a:gd name="T34" fmla="*/ 89 w 148"/>
              <a:gd name="T35"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8" h="126">
                <a:moveTo>
                  <a:pt x="89" y="126"/>
                </a:moveTo>
                <a:cubicBezTo>
                  <a:pt x="75" y="126"/>
                  <a:pt x="62" y="121"/>
                  <a:pt x="52" y="111"/>
                </a:cubicBezTo>
                <a:cubicBezTo>
                  <a:pt x="20" y="79"/>
                  <a:pt x="20" y="79"/>
                  <a:pt x="20" y="79"/>
                </a:cubicBezTo>
                <a:cubicBezTo>
                  <a:pt x="0" y="59"/>
                  <a:pt x="0" y="25"/>
                  <a:pt x="20" y="4"/>
                </a:cubicBezTo>
                <a:cubicBezTo>
                  <a:pt x="20" y="4"/>
                  <a:pt x="20" y="4"/>
                  <a:pt x="20" y="4"/>
                </a:cubicBezTo>
                <a:cubicBezTo>
                  <a:pt x="25" y="0"/>
                  <a:pt x="33" y="0"/>
                  <a:pt x="37" y="5"/>
                </a:cubicBezTo>
                <a:cubicBezTo>
                  <a:pt x="42" y="9"/>
                  <a:pt x="42" y="17"/>
                  <a:pt x="37" y="21"/>
                </a:cubicBezTo>
                <a:cubicBezTo>
                  <a:pt x="26" y="33"/>
                  <a:pt x="26" y="51"/>
                  <a:pt x="37" y="62"/>
                </a:cubicBezTo>
                <a:cubicBezTo>
                  <a:pt x="68" y="94"/>
                  <a:pt x="68" y="94"/>
                  <a:pt x="68" y="94"/>
                </a:cubicBezTo>
                <a:cubicBezTo>
                  <a:pt x="80" y="105"/>
                  <a:pt x="98" y="105"/>
                  <a:pt x="110" y="94"/>
                </a:cubicBezTo>
                <a:cubicBezTo>
                  <a:pt x="121" y="82"/>
                  <a:pt x="121" y="64"/>
                  <a:pt x="110" y="52"/>
                </a:cubicBezTo>
                <a:cubicBezTo>
                  <a:pt x="110" y="52"/>
                  <a:pt x="110" y="52"/>
                  <a:pt x="110" y="52"/>
                </a:cubicBezTo>
                <a:cubicBezTo>
                  <a:pt x="92" y="34"/>
                  <a:pt x="92" y="34"/>
                  <a:pt x="92" y="34"/>
                </a:cubicBezTo>
                <a:cubicBezTo>
                  <a:pt x="87" y="30"/>
                  <a:pt x="87" y="22"/>
                  <a:pt x="92" y="17"/>
                </a:cubicBezTo>
                <a:cubicBezTo>
                  <a:pt x="97" y="13"/>
                  <a:pt x="104" y="13"/>
                  <a:pt x="109" y="17"/>
                </a:cubicBezTo>
                <a:cubicBezTo>
                  <a:pt x="127" y="35"/>
                  <a:pt x="127" y="35"/>
                  <a:pt x="127" y="35"/>
                </a:cubicBezTo>
                <a:cubicBezTo>
                  <a:pt x="148" y="56"/>
                  <a:pt x="148" y="90"/>
                  <a:pt x="127" y="110"/>
                </a:cubicBezTo>
                <a:cubicBezTo>
                  <a:pt x="117" y="120"/>
                  <a:pt x="103" y="126"/>
                  <a:pt x="89" y="126"/>
                </a:cubicBezTo>
                <a:close/>
              </a:path>
            </a:pathLst>
          </a:custGeom>
          <a:solidFill>
            <a:schemeClr val="bg1"/>
          </a:solidFill>
          <a:ln>
            <a:noFill/>
          </a:ln>
        </p:spPr>
        <p:txBody>
          <a:bodyPr vert="horz" wrap="square" lIns="91428" tIns="45714" rIns="91428" bIns="45714" numCol="1" anchor="t" anchorCtr="0" compatLnSpc="1">
            <a:noAutofit/>
          </a:bodyPr>
          <a:lstStyle/>
          <a:p>
            <a:pPr lvl="0" algn="l"/>
            <a:endParaRPr lang="zh-CN" altLang="en-US">
              <a:solidFill>
                <a:schemeClr val="bg1"/>
              </a:solidFill>
              <a:sym typeface="+mn-ea"/>
            </a:endParaRPr>
          </a:p>
        </p:txBody>
      </p:sp>
      <p:sp>
        <p:nvSpPr>
          <p:cNvPr id="59" name="Oval 12"/>
          <p:cNvSpPr>
            <a:spLocks noChangeArrowheads="1"/>
          </p:cNvSpPr>
          <p:nvPr/>
        </p:nvSpPr>
        <p:spPr bwMode="auto">
          <a:xfrm>
            <a:off x="588807" y="5336225"/>
            <a:ext cx="221027" cy="220642"/>
          </a:xfrm>
          <a:prstGeom prst="ellipse">
            <a:avLst/>
          </a:prstGeom>
          <a:gradFill>
            <a:gsLst>
              <a:gs pos="0">
                <a:srgbClr val="186FD2"/>
              </a:gs>
              <a:gs pos="100000">
                <a:srgbClr val="186FD2">
                  <a:alpha val="46000"/>
                </a:srgbClr>
              </a:gs>
            </a:gsLst>
            <a:lin ang="0" scaled="0"/>
          </a:gradFill>
          <a:ln>
            <a:noFill/>
          </a:ln>
        </p:spPr>
        <p:txBody>
          <a:bodyPr vert="horz" wrap="square" lIns="91440" tIns="45720" rIns="91440" bIns="45720" numCol="1" spcCol="0" rtlCol="0" fromWordArt="0" anchor="t" anchorCtr="0" forceAA="0" compatLnSpc="1">
            <a:noAutofit/>
          </a:bodyPr>
          <a:lstStyle/>
          <a:p>
            <a:pPr lvl="0" algn="l">
              <a:buClrTx/>
              <a:buSzTx/>
              <a:buFontTx/>
            </a:pPr>
            <a:endParaRPr lang="zh-CN" altLang="en-US">
              <a:sym typeface="+mn-ea"/>
            </a:endParaRPr>
          </a:p>
        </p:txBody>
      </p:sp>
      <p:sp>
        <p:nvSpPr>
          <p:cNvPr id="60" name="Freeform 13"/>
          <p:cNvSpPr>
            <a:spLocks noEditPoints="1"/>
          </p:cNvSpPr>
          <p:nvPr/>
        </p:nvSpPr>
        <p:spPr bwMode="auto">
          <a:xfrm>
            <a:off x="631934" y="5393599"/>
            <a:ext cx="134773" cy="106663"/>
          </a:xfrm>
          <a:custGeom>
            <a:avLst/>
            <a:gdLst>
              <a:gd name="T0" fmla="*/ 163 w 187"/>
              <a:gd name="T1" fmla="*/ 0 h 148"/>
              <a:gd name="T2" fmla="*/ 23 w 187"/>
              <a:gd name="T3" fmla="*/ 0 h 148"/>
              <a:gd name="T4" fmla="*/ 0 w 187"/>
              <a:gd name="T5" fmla="*/ 24 h 148"/>
              <a:gd name="T6" fmla="*/ 0 w 187"/>
              <a:gd name="T7" fmla="*/ 124 h 148"/>
              <a:gd name="T8" fmla="*/ 23 w 187"/>
              <a:gd name="T9" fmla="*/ 148 h 148"/>
              <a:gd name="T10" fmla="*/ 23 w 187"/>
              <a:gd name="T11" fmla="*/ 148 h 148"/>
              <a:gd name="T12" fmla="*/ 163 w 187"/>
              <a:gd name="T13" fmla="*/ 148 h 148"/>
              <a:gd name="T14" fmla="*/ 187 w 187"/>
              <a:gd name="T15" fmla="*/ 124 h 148"/>
              <a:gd name="T16" fmla="*/ 187 w 187"/>
              <a:gd name="T17" fmla="*/ 24 h 148"/>
              <a:gd name="T18" fmla="*/ 163 w 187"/>
              <a:gd name="T19" fmla="*/ 0 h 148"/>
              <a:gd name="T20" fmla="*/ 34 w 187"/>
              <a:gd name="T21" fmla="*/ 19 h 148"/>
              <a:gd name="T22" fmla="*/ 152 w 187"/>
              <a:gd name="T23" fmla="*/ 19 h 148"/>
              <a:gd name="T24" fmla="*/ 93 w 187"/>
              <a:gd name="T25" fmla="*/ 77 h 148"/>
              <a:gd name="T26" fmla="*/ 34 w 187"/>
              <a:gd name="T27" fmla="*/ 19 h 148"/>
              <a:gd name="T28" fmla="*/ 118 w 187"/>
              <a:gd name="T29" fmla="*/ 82 h 148"/>
              <a:gd name="T30" fmla="*/ 119 w 187"/>
              <a:gd name="T31" fmla="*/ 95 h 148"/>
              <a:gd name="T32" fmla="*/ 155 w 187"/>
              <a:gd name="T33" fmla="*/ 129 h 148"/>
              <a:gd name="T34" fmla="*/ 30 w 187"/>
              <a:gd name="T35" fmla="*/ 129 h 148"/>
              <a:gd name="T36" fmla="*/ 66 w 187"/>
              <a:gd name="T37" fmla="*/ 95 h 148"/>
              <a:gd name="T38" fmla="*/ 67 w 187"/>
              <a:gd name="T39" fmla="*/ 82 h 148"/>
              <a:gd name="T40" fmla="*/ 54 w 187"/>
              <a:gd name="T41" fmla="*/ 82 h 148"/>
              <a:gd name="T42" fmla="*/ 18 w 187"/>
              <a:gd name="T43" fmla="*/ 115 h 148"/>
              <a:gd name="T44" fmla="*/ 18 w 187"/>
              <a:gd name="T45" fmla="*/ 28 h 148"/>
              <a:gd name="T46" fmla="*/ 87 w 187"/>
              <a:gd name="T47" fmla="*/ 97 h 148"/>
              <a:gd name="T48" fmla="*/ 100 w 187"/>
              <a:gd name="T49" fmla="*/ 97 h 148"/>
              <a:gd name="T50" fmla="*/ 168 w 187"/>
              <a:gd name="T51" fmla="*/ 28 h 148"/>
              <a:gd name="T52" fmla="*/ 168 w 187"/>
              <a:gd name="T53" fmla="*/ 116 h 148"/>
              <a:gd name="T54" fmla="*/ 131 w 187"/>
              <a:gd name="T55" fmla="*/ 81 h 148"/>
              <a:gd name="T56" fmla="*/ 131 w 187"/>
              <a:gd name="T57" fmla="*/ 81 h 148"/>
              <a:gd name="T58" fmla="*/ 118 w 187"/>
              <a:gd name="T59" fmla="*/ 8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7" h="148">
                <a:moveTo>
                  <a:pt x="163" y="0"/>
                </a:moveTo>
                <a:cubicBezTo>
                  <a:pt x="23" y="0"/>
                  <a:pt x="23" y="0"/>
                  <a:pt x="23" y="0"/>
                </a:cubicBezTo>
                <a:cubicBezTo>
                  <a:pt x="10" y="0"/>
                  <a:pt x="0" y="11"/>
                  <a:pt x="0" y="24"/>
                </a:cubicBezTo>
                <a:cubicBezTo>
                  <a:pt x="0" y="124"/>
                  <a:pt x="0" y="124"/>
                  <a:pt x="0" y="124"/>
                </a:cubicBezTo>
                <a:cubicBezTo>
                  <a:pt x="0" y="137"/>
                  <a:pt x="10" y="148"/>
                  <a:pt x="23" y="148"/>
                </a:cubicBezTo>
                <a:cubicBezTo>
                  <a:pt x="23" y="148"/>
                  <a:pt x="23" y="148"/>
                  <a:pt x="23" y="148"/>
                </a:cubicBezTo>
                <a:cubicBezTo>
                  <a:pt x="163" y="148"/>
                  <a:pt x="163" y="148"/>
                  <a:pt x="163" y="148"/>
                </a:cubicBezTo>
                <a:cubicBezTo>
                  <a:pt x="176" y="148"/>
                  <a:pt x="187" y="137"/>
                  <a:pt x="187" y="124"/>
                </a:cubicBezTo>
                <a:cubicBezTo>
                  <a:pt x="187" y="24"/>
                  <a:pt x="187" y="24"/>
                  <a:pt x="187" y="24"/>
                </a:cubicBezTo>
                <a:cubicBezTo>
                  <a:pt x="187" y="11"/>
                  <a:pt x="176" y="0"/>
                  <a:pt x="163" y="0"/>
                </a:cubicBezTo>
                <a:close/>
                <a:moveTo>
                  <a:pt x="34" y="19"/>
                </a:moveTo>
                <a:cubicBezTo>
                  <a:pt x="152" y="19"/>
                  <a:pt x="152" y="19"/>
                  <a:pt x="152" y="19"/>
                </a:cubicBezTo>
                <a:cubicBezTo>
                  <a:pt x="93" y="77"/>
                  <a:pt x="93" y="77"/>
                  <a:pt x="93" y="77"/>
                </a:cubicBezTo>
                <a:lnTo>
                  <a:pt x="34" y="19"/>
                </a:lnTo>
                <a:close/>
                <a:moveTo>
                  <a:pt x="118" y="82"/>
                </a:moveTo>
                <a:cubicBezTo>
                  <a:pt x="115" y="86"/>
                  <a:pt x="115" y="92"/>
                  <a:pt x="119" y="95"/>
                </a:cubicBezTo>
                <a:cubicBezTo>
                  <a:pt x="155" y="129"/>
                  <a:pt x="155" y="129"/>
                  <a:pt x="155" y="129"/>
                </a:cubicBezTo>
                <a:cubicBezTo>
                  <a:pt x="30" y="129"/>
                  <a:pt x="30" y="129"/>
                  <a:pt x="30" y="129"/>
                </a:cubicBezTo>
                <a:cubicBezTo>
                  <a:pt x="66" y="95"/>
                  <a:pt x="66" y="95"/>
                  <a:pt x="66" y="95"/>
                </a:cubicBezTo>
                <a:cubicBezTo>
                  <a:pt x="70" y="92"/>
                  <a:pt x="70" y="86"/>
                  <a:pt x="67" y="82"/>
                </a:cubicBezTo>
                <a:cubicBezTo>
                  <a:pt x="63" y="78"/>
                  <a:pt x="57" y="78"/>
                  <a:pt x="54" y="82"/>
                </a:cubicBezTo>
                <a:cubicBezTo>
                  <a:pt x="18" y="115"/>
                  <a:pt x="18" y="115"/>
                  <a:pt x="18" y="115"/>
                </a:cubicBezTo>
                <a:cubicBezTo>
                  <a:pt x="18" y="28"/>
                  <a:pt x="18" y="28"/>
                  <a:pt x="18" y="28"/>
                </a:cubicBezTo>
                <a:cubicBezTo>
                  <a:pt x="87" y="97"/>
                  <a:pt x="87" y="97"/>
                  <a:pt x="87" y="97"/>
                </a:cubicBezTo>
                <a:cubicBezTo>
                  <a:pt x="90" y="100"/>
                  <a:pt x="96" y="100"/>
                  <a:pt x="100" y="97"/>
                </a:cubicBezTo>
                <a:cubicBezTo>
                  <a:pt x="168" y="28"/>
                  <a:pt x="168" y="28"/>
                  <a:pt x="168" y="28"/>
                </a:cubicBezTo>
                <a:cubicBezTo>
                  <a:pt x="168" y="116"/>
                  <a:pt x="168" y="116"/>
                  <a:pt x="168" y="116"/>
                </a:cubicBezTo>
                <a:cubicBezTo>
                  <a:pt x="131" y="81"/>
                  <a:pt x="131" y="81"/>
                  <a:pt x="131" y="81"/>
                </a:cubicBezTo>
                <a:cubicBezTo>
                  <a:pt x="131" y="81"/>
                  <a:pt x="131" y="81"/>
                  <a:pt x="131" y="81"/>
                </a:cubicBezTo>
                <a:cubicBezTo>
                  <a:pt x="128" y="78"/>
                  <a:pt x="122" y="78"/>
                  <a:pt x="118" y="82"/>
                </a:cubicBezTo>
                <a:close/>
              </a:path>
            </a:pathLst>
          </a:custGeom>
          <a:solidFill>
            <a:schemeClr val="bg1"/>
          </a:solidFill>
          <a:ln>
            <a:noFill/>
          </a:ln>
        </p:spPr>
        <p:txBody>
          <a:bodyPr vert="horz" wrap="square" lIns="91428" tIns="45714" rIns="91428" bIns="45714" numCol="1" anchor="t" anchorCtr="0" compatLnSpc="1">
            <a:noAutofit/>
          </a:bodyPr>
          <a:lstStyle/>
          <a:p>
            <a:pPr lvl="0" algn="l"/>
            <a:endParaRPr lang="zh-CN" altLang="en-US">
              <a:solidFill>
                <a:schemeClr val="bg1"/>
              </a:solidFill>
              <a:sym typeface="+mn-ea"/>
            </a:endParaRPr>
          </a:p>
        </p:txBody>
      </p:sp>
      <p:sp>
        <p:nvSpPr>
          <p:cNvPr id="62" name="Oval 6"/>
          <p:cNvSpPr>
            <a:spLocks noChangeArrowheads="1"/>
          </p:cNvSpPr>
          <p:nvPr/>
        </p:nvSpPr>
        <p:spPr bwMode="auto">
          <a:xfrm>
            <a:off x="588807" y="5802538"/>
            <a:ext cx="221027" cy="220642"/>
          </a:xfrm>
          <a:prstGeom prst="ellipse">
            <a:avLst/>
          </a:prstGeom>
          <a:gradFill>
            <a:gsLst>
              <a:gs pos="0">
                <a:srgbClr val="186FD2"/>
              </a:gs>
              <a:gs pos="100000">
                <a:srgbClr val="186FD2">
                  <a:alpha val="46000"/>
                </a:srgbClr>
              </a:gs>
            </a:gsLst>
            <a:lin ang="0" scaled="0"/>
          </a:gradFill>
          <a:ln>
            <a:noFill/>
          </a:ln>
        </p:spPr>
        <p:txBody>
          <a:bodyPr vert="horz" wrap="square" lIns="91440" tIns="45720" rIns="91440" bIns="45720" numCol="1" spcCol="0" rtlCol="0" fromWordArt="0" anchor="t" anchorCtr="0" forceAA="0" compatLnSpc="1">
            <a:noAutofit/>
          </a:bodyPr>
          <a:lstStyle/>
          <a:p>
            <a:pPr lvl="0" algn="l">
              <a:buClrTx/>
              <a:buSzTx/>
              <a:buFontTx/>
            </a:pPr>
            <a:endParaRPr lang="zh-CN" altLang="en-US">
              <a:sym typeface="+mn-ea"/>
            </a:endParaRPr>
          </a:p>
        </p:txBody>
      </p:sp>
      <p:sp>
        <p:nvSpPr>
          <p:cNvPr id="63" name="Freeform 7"/>
          <p:cNvSpPr/>
          <p:nvPr/>
        </p:nvSpPr>
        <p:spPr bwMode="auto">
          <a:xfrm>
            <a:off x="647336" y="5849131"/>
            <a:ext cx="104352" cy="174819"/>
          </a:xfrm>
          <a:custGeom>
            <a:avLst/>
            <a:gdLst>
              <a:gd name="T0" fmla="*/ 144 w 145"/>
              <a:gd name="T1" fmla="*/ 0 h 243"/>
              <a:gd name="T2" fmla="*/ 109 w 145"/>
              <a:gd name="T3" fmla="*/ 0 h 243"/>
              <a:gd name="T4" fmla="*/ 45 w 145"/>
              <a:gd name="T5" fmla="*/ 64 h 243"/>
              <a:gd name="T6" fmla="*/ 45 w 145"/>
              <a:gd name="T7" fmla="*/ 99 h 243"/>
              <a:gd name="T8" fmla="*/ 44 w 145"/>
              <a:gd name="T9" fmla="*/ 100 h 243"/>
              <a:gd name="T10" fmla="*/ 44 w 145"/>
              <a:gd name="T11" fmla="*/ 100 h 243"/>
              <a:gd name="T12" fmla="*/ 1 w 145"/>
              <a:gd name="T13" fmla="*/ 100 h 243"/>
              <a:gd name="T14" fmla="*/ 0 w 145"/>
              <a:gd name="T15" fmla="*/ 101 h 243"/>
              <a:gd name="T16" fmla="*/ 0 w 145"/>
              <a:gd name="T17" fmla="*/ 101 h 243"/>
              <a:gd name="T18" fmla="*/ 0 w 145"/>
              <a:gd name="T19" fmla="*/ 148 h 243"/>
              <a:gd name="T20" fmla="*/ 1 w 145"/>
              <a:gd name="T21" fmla="*/ 148 h 243"/>
              <a:gd name="T22" fmla="*/ 1 w 145"/>
              <a:gd name="T23" fmla="*/ 148 h 243"/>
              <a:gd name="T24" fmla="*/ 44 w 145"/>
              <a:gd name="T25" fmla="*/ 148 h 243"/>
              <a:gd name="T26" fmla="*/ 45 w 145"/>
              <a:gd name="T27" fmla="*/ 149 h 243"/>
              <a:gd name="T28" fmla="*/ 45 w 145"/>
              <a:gd name="T29" fmla="*/ 240 h 243"/>
              <a:gd name="T30" fmla="*/ 97 w 145"/>
              <a:gd name="T31" fmla="*/ 240 h 243"/>
              <a:gd name="T32" fmla="*/ 97 w 145"/>
              <a:gd name="T33" fmla="*/ 149 h 243"/>
              <a:gd name="T34" fmla="*/ 98 w 145"/>
              <a:gd name="T35" fmla="*/ 148 h 243"/>
              <a:gd name="T36" fmla="*/ 137 w 145"/>
              <a:gd name="T37" fmla="*/ 148 h 243"/>
              <a:gd name="T38" fmla="*/ 138 w 145"/>
              <a:gd name="T39" fmla="*/ 148 h 243"/>
              <a:gd name="T40" fmla="*/ 144 w 145"/>
              <a:gd name="T41" fmla="*/ 101 h 243"/>
              <a:gd name="T42" fmla="*/ 144 w 145"/>
              <a:gd name="T43" fmla="*/ 100 h 243"/>
              <a:gd name="T44" fmla="*/ 144 w 145"/>
              <a:gd name="T45" fmla="*/ 100 h 243"/>
              <a:gd name="T46" fmla="*/ 98 w 145"/>
              <a:gd name="T47" fmla="*/ 100 h 243"/>
              <a:gd name="T48" fmla="*/ 97 w 145"/>
              <a:gd name="T49" fmla="*/ 99 h 243"/>
              <a:gd name="T50" fmla="*/ 97 w 145"/>
              <a:gd name="T51" fmla="*/ 70 h 243"/>
              <a:gd name="T52" fmla="*/ 124 w 145"/>
              <a:gd name="T53" fmla="*/ 42 h 243"/>
              <a:gd name="T54" fmla="*/ 124 w 145"/>
              <a:gd name="T55" fmla="*/ 42 h 243"/>
              <a:gd name="T56" fmla="*/ 144 w 145"/>
              <a:gd name="T57" fmla="*/ 42 h 243"/>
              <a:gd name="T58" fmla="*/ 144 w 145"/>
              <a:gd name="T59" fmla="*/ 42 h 243"/>
              <a:gd name="T60" fmla="*/ 144 w 145"/>
              <a:gd name="T61" fmla="*/ 42 h 243"/>
              <a:gd name="T62" fmla="*/ 144 w 145"/>
              <a:gd name="T63" fmla="*/ 1 h 243"/>
              <a:gd name="T64" fmla="*/ 144 w 145"/>
              <a:gd name="T65"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5" h="243">
                <a:moveTo>
                  <a:pt x="144" y="0"/>
                </a:moveTo>
                <a:cubicBezTo>
                  <a:pt x="109" y="0"/>
                  <a:pt x="109" y="0"/>
                  <a:pt x="109" y="0"/>
                </a:cubicBezTo>
                <a:cubicBezTo>
                  <a:pt x="73" y="0"/>
                  <a:pt x="45" y="29"/>
                  <a:pt x="45" y="64"/>
                </a:cubicBezTo>
                <a:cubicBezTo>
                  <a:pt x="45" y="99"/>
                  <a:pt x="45" y="99"/>
                  <a:pt x="45" y="99"/>
                </a:cubicBezTo>
                <a:cubicBezTo>
                  <a:pt x="45" y="100"/>
                  <a:pt x="44" y="100"/>
                  <a:pt x="44" y="100"/>
                </a:cubicBezTo>
                <a:cubicBezTo>
                  <a:pt x="44" y="100"/>
                  <a:pt x="44" y="100"/>
                  <a:pt x="44" y="100"/>
                </a:cubicBezTo>
                <a:cubicBezTo>
                  <a:pt x="1" y="100"/>
                  <a:pt x="1" y="100"/>
                  <a:pt x="1" y="100"/>
                </a:cubicBezTo>
                <a:cubicBezTo>
                  <a:pt x="1" y="100"/>
                  <a:pt x="0" y="101"/>
                  <a:pt x="0" y="101"/>
                </a:cubicBezTo>
                <a:cubicBezTo>
                  <a:pt x="0" y="101"/>
                  <a:pt x="0" y="101"/>
                  <a:pt x="0" y="101"/>
                </a:cubicBezTo>
                <a:cubicBezTo>
                  <a:pt x="0" y="148"/>
                  <a:pt x="0" y="148"/>
                  <a:pt x="0" y="148"/>
                </a:cubicBezTo>
                <a:cubicBezTo>
                  <a:pt x="0" y="148"/>
                  <a:pt x="1" y="148"/>
                  <a:pt x="1" y="148"/>
                </a:cubicBezTo>
                <a:cubicBezTo>
                  <a:pt x="1" y="148"/>
                  <a:pt x="1" y="148"/>
                  <a:pt x="1" y="148"/>
                </a:cubicBezTo>
                <a:cubicBezTo>
                  <a:pt x="44" y="148"/>
                  <a:pt x="44" y="148"/>
                  <a:pt x="44" y="148"/>
                </a:cubicBezTo>
                <a:cubicBezTo>
                  <a:pt x="44" y="148"/>
                  <a:pt x="45" y="149"/>
                  <a:pt x="45" y="149"/>
                </a:cubicBezTo>
                <a:cubicBezTo>
                  <a:pt x="45" y="240"/>
                  <a:pt x="45" y="240"/>
                  <a:pt x="45" y="240"/>
                </a:cubicBezTo>
                <a:cubicBezTo>
                  <a:pt x="62" y="243"/>
                  <a:pt x="80" y="243"/>
                  <a:pt x="97" y="240"/>
                </a:cubicBezTo>
                <a:cubicBezTo>
                  <a:pt x="97" y="149"/>
                  <a:pt x="97" y="149"/>
                  <a:pt x="97" y="149"/>
                </a:cubicBezTo>
                <a:cubicBezTo>
                  <a:pt x="97" y="149"/>
                  <a:pt x="97" y="149"/>
                  <a:pt x="98" y="148"/>
                </a:cubicBezTo>
                <a:cubicBezTo>
                  <a:pt x="137" y="148"/>
                  <a:pt x="137" y="148"/>
                  <a:pt x="137" y="148"/>
                </a:cubicBezTo>
                <a:cubicBezTo>
                  <a:pt x="137" y="148"/>
                  <a:pt x="138" y="148"/>
                  <a:pt x="138" y="148"/>
                </a:cubicBezTo>
                <a:cubicBezTo>
                  <a:pt x="144" y="101"/>
                  <a:pt x="144" y="101"/>
                  <a:pt x="144" y="101"/>
                </a:cubicBezTo>
                <a:cubicBezTo>
                  <a:pt x="145" y="101"/>
                  <a:pt x="144" y="100"/>
                  <a:pt x="144" y="100"/>
                </a:cubicBezTo>
                <a:cubicBezTo>
                  <a:pt x="144" y="100"/>
                  <a:pt x="144" y="100"/>
                  <a:pt x="144" y="100"/>
                </a:cubicBezTo>
                <a:cubicBezTo>
                  <a:pt x="98" y="100"/>
                  <a:pt x="98" y="100"/>
                  <a:pt x="98" y="100"/>
                </a:cubicBezTo>
                <a:cubicBezTo>
                  <a:pt x="97" y="100"/>
                  <a:pt x="97" y="100"/>
                  <a:pt x="97" y="99"/>
                </a:cubicBezTo>
                <a:cubicBezTo>
                  <a:pt x="97" y="70"/>
                  <a:pt x="97" y="70"/>
                  <a:pt x="97" y="70"/>
                </a:cubicBezTo>
                <a:cubicBezTo>
                  <a:pt x="97" y="55"/>
                  <a:pt x="109" y="42"/>
                  <a:pt x="124" y="42"/>
                </a:cubicBezTo>
                <a:cubicBezTo>
                  <a:pt x="124" y="42"/>
                  <a:pt x="124" y="42"/>
                  <a:pt x="124" y="42"/>
                </a:cubicBezTo>
                <a:cubicBezTo>
                  <a:pt x="144" y="42"/>
                  <a:pt x="144" y="42"/>
                  <a:pt x="144" y="42"/>
                </a:cubicBezTo>
                <a:cubicBezTo>
                  <a:pt x="144" y="42"/>
                  <a:pt x="144" y="42"/>
                  <a:pt x="144" y="42"/>
                </a:cubicBezTo>
                <a:cubicBezTo>
                  <a:pt x="144" y="42"/>
                  <a:pt x="144" y="42"/>
                  <a:pt x="144" y="42"/>
                </a:cubicBezTo>
                <a:cubicBezTo>
                  <a:pt x="144" y="1"/>
                  <a:pt x="144" y="1"/>
                  <a:pt x="144" y="1"/>
                </a:cubicBezTo>
                <a:cubicBezTo>
                  <a:pt x="144" y="0"/>
                  <a:pt x="144" y="0"/>
                  <a:pt x="144" y="0"/>
                </a:cubicBezTo>
                <a:close/>
              </a:path>
            </a:pathLst>
          </a:custGeom>
          <a:solidFill>
            <a:schemeClr val="bg1"/>
          </a:solidFill>
          <a:ln>
            <a:noFill/>
          </a:ln>
        </p:spPr>
        <p:txBody>
          <a:bodyPr vert="horz" wrap="square" lIns="91428" tIns="45714" rIns="91428" bIns="45714" numCol="1" anchor="t" anchorCtr="0" compatLnSpc="1">
            <a:noAutofit/>
          </a:bodyPr>
          <a:lstStyle/>
          <a:p>
            <a:pPr lvl="0" algn="l"/>
            <a:endParaRPr lang="zh-CN" altLang="en-US">
              <a:solidFill>
                <a:schemeClr val="bg1"/>
              </a:solidFill>
              <a:sym typeface="+mn-ea"/>
            </a:endParaRPr>
          </a:p>
        </p:txBody>
      </p:sp>
      <p:sp>
        <p:nvSpPr>
          <p:cNvPr id="64" name="文本框 63"/>
          <p:cNvSpPr txBox="1"/>
          <p:nvPr/>
        </p:nvSpPr>
        <p:spPr>
          <a:xfrm>
            <a:off x="1056690" y="4914194"/>
            <a:ext cx="2162173" cy="231140"/>
          </a:xfrm>
          <a:prstGeom prst="rect">
            <a:avLst/>
          </a:prstGeom>
          <a:noFill/>
        </p:spPr>
        <p:txBody>
          <a:bodyPr wrap="square" rtlCol="0" anchor="t">
            <a:spAutoFit/>
          </a:bodyPr>
          <a:lstStyle/>
          <a:p>
            <a:pPr lvl="0" algn="l">
              <a:lnSpc>
                <a:spcPct val="70000"/>
              </a:lnSpc>
            </a:pPr>
            <a:r>
              <a:rPr lang="en-US" altLang="zh-CN" sz="1300">
                <a:latin typeface="Nexa Light" panose="00000300000000000000" pitchFamily="50" charset="0"/>
                <a:cs typeface="Nexa Light" panose="00000300000000000000" pitchFamily="50" charset="0"/>
                <a:sym typeface="+mn-ea"/>
              </a:rPr>
              <a:t>www.maxhub.com</a:t>
            </a:r>
            <a:endParaRPr lang="en-US" altLang="zh-CN" sz="1300">
              <a:latin typeface="Nexa Light" panose="00000300000000000000" pitchFamily="50" charset="0"/>
              <a:cs typeface="Nexa Light" panose="00000300000000000000" pitchFamily="50" charset="0"/>
              <a:sym typeface="+mn-ea"/>
            </a:endParaRPr>
          </a:p>
        </p:txBody>
      </p:sp>
      <p:sp>
        <p:nvSpPr>
          <p:cNvPr id="66" name="文本框 65"/>
          <p:cNvSpPr txBox="1"/>
          <p:nvPr/>
        </p:nvSpPr>
        <p:spPr>
          <a:xfrm>
            <a:off x="1056690" y="5357018"/>
            <a:ext cx="2443975" cy="231140"/>
          </a:xfrm>
          <a:prstGeom prst="rect">
            <a:avLst/>
          </a:prstGeom>
          <a:noFill/>
        </p:spPr>
        <p:txBody>
          <a:bodyPr wrap="square" rtlCol="0" anchor="t">
            <a:spAutoFit/>
          </a:bodyPr>
          <a:lstStyle/>
          <a:p>
            <a:pPr lvl="0" algn="l">
              <a:lnSpc>
                <a:spcPct val="70000"/>
              </a:lnSpc>
            </a:pPr>
            <a:r>
              <a:rPr lang="en-US" altLang="zh-CN" sz="1300">
                <a:latin typeface="Nexa Light" panose="00000300000000000000" pitchFamily="50" charset="0"/>
                <a:cs typeface="Nexa Light" panose="00000300000000000000" pitchFamily="50" charset="0"/>
                <a:sym typeface="+mn-ea"/>
              </a:rPr>
              <a:t>sales@maxhub.com</a:t>
            </a:r>
            <a:endParaRPr lang="en-US" altLang="zh-CN" sz="1300">
              <a:latin typeface="Nexa Light" panose="00000300000000000000" pitchFamily="50" charset="0"/>
              <a:cs typeface="Nexa Light" panose="00000300000000000000" pitchFamily="50" charset="0"/>
              <a:sym typeface="+mn-ea"/>
            </a:endParaRPr>
          </a:p>
        </p:txBody>
      </p:sp>
      <p:sp>
        <p:nvSpPr>
          <p:cNvPr id="67" name="文本框 66"/>
          <p:cNvSpPr txBox="1"/>
          <p:nvPr/>
        </p:nvSpPr>
        <p:spPr>
          <a:xfrm>
            <a:off x="1056690" y="5799843"/>
            <a:ext cx="2444075" cy="231140"/>
          </a:xfrm>
          <a:prstGeom prst="rect">
            <a:avLst/>
          </a:prstGeom>
          <a:noFill/>
        </p:spPr>
        <p:txBody>
          <a:bodyPr wrap="square" rtlCol="0" anchor="t">
            <a:spAutoFit/>
          </a:bodyPr>
          <a:lstStyle/>
          <a:p>
            <a:pPr lvl="0" algn="l">
              <a:lnSpc>
                <a:spcPct val="70000"/>
              </a:lnSpc>
            </a:pPr>
            <a:r>
              <a:rPr lang="en-US" altLang="zh-CN" sz="1300">
                <a:latin typeface="Nexa Light" panose="00000300000000000000" pitchFamily="50" charset="0"/>
                <a:cs typeface="Nexa Light" panose="00000300000000000000" pitchFamily="50" charset="0"/>
                <a:sym typeface="+mn-ea"/>
              </a:rPr>
              <a:t>MAXHUB_Global</a:t>
            </a:r>
            <a:endParaRPr lang="en-US" altLang="zh-CN" sz="1300">
              <a:latin typeface="Nexa Light" panose="00000300000000000000" pitchFamily="50" charset="0"/>
              <a:cs typeface="Nexa Light" panose="00000300000000000000" pitchFamily="50" charset="0"/>
              <a:sym typeface="+mn-ea"/>
            </a:endParaRPr>
          </a:p>
        </p:txBody>
      </p:sp>
      <p:sp>
        <p:nvSpPr>
          <p:cNvPr id="3" name="Freeform 6"/>
          <p:cNvSpPr/>
          <p:nvPr/>
        </p:nvSpPr>
        <p:spPr bwMode="auto">
          <a:xfrm>
            <a:off x="5478856" y="-20317"/>
            <a:ext cx="4566356" cy="6878317"/>
          </a:xfrm>
          <a:custGeom>
            <a:avLst/>
            <a:gdLst>
              <a:gd name="T0" fmla="*/ 3559 w 8132"/>
              <a:gd name="T1" fmla="*/ 4285 h 12246"/>
              <a:gd name="T2" fmla="*/ 8097 w 8132"/>
              <a:gd name="T3" fmla="*/ 541 h 12246"/>
              <a:gd name="T4" fmla="*/ 8132 w 8132"/>
              <a:gd name="T5" fmla="*/ 453 h 12246"/>
              <a:gd name="T6" fmla="*/ 8132 w 8132"/>
              <a:gd name="T7" fmla="*/ 0 h 12246"/>
              <a:gd name="T8" fmla="*/ 3513 w 8132"/>
              <a:gd name="T9" fmla="*/ 0 h 12246"/>
              <a:gd name="T10" fmla="*/ 724 w 8132"/>
              <a:gd name="T11" fmla="*/ 2303 h 12246"/>
              <a:gd name="T12" fmla="*/ 0 w 8132"/>
              <a:gd name="T13" fmla="*/ 3835 h 12246"/>
              <a:gd name="T14" fmla="*/ 0 w 8132"/>
              <a:gd name="T15" fmla="*/ 6072 h 12246"/>
              <a:gd name="T16" fmla="*/ 724 w 8132"/>
              <a:gd name="T17" fmla="*/ 7597 h 12246"/>
              <a:gd name="T18" fmla="*/ 6350 w 8132"/>
              <a:gd name="T19" fmla="*/ 12246 h 12246"/>
              <a:gd name="T20" fmla="*/ 8132 w 8132"/>
              <a:gd name="T21" fmla="*/ 12246 h 12246"/>
              <a:gd name="T22" fmla="*/ 8132 w 8132"/>
              <a:gd name="T23" fmla="*/ 9449 h 12246"/>
              <a:gd name="T24" fmla="*/ 8097 w 8132"/>
              <a:gd name="T25" fmla="*/ 9363 h 12246"/>
              <a:gd name="T26" fmla="*/ 3554 w 8132"/>
              <a:gd name="T27" fmla="*/ 5608 h 12246"/>
              <a:gd name="T28" fmla="*/ 3385 w 8132"/>
              <a:gd name="T29" fmla="*/ 5249 h 12246"/>
              <a:gd name="T30" fmla="*/ 3385 w 8132"/>
              <a:gd name="T31" fmla="*/ 4654 h 12246"/>
              <a:gd name="T32" fmla="*/ 3559 w 8132"/>
              <a:gd name="T33" fmla="*/ 4285 h 12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32" h="12246">
                <a:moveTo>
                  <a:pt x="3559" y="4285"/>
                </a:moveTo>
                <a:cubicBezTo>
                  <a:pt x="8097" y="541"/>
                  <a:pt x="8097" y="541"/>
                  <a:pt x="8097" y="541"/>
                </a:cubicBezTo>
                <a:cubicBezTo>
                  <a:pt x="8132" y="453"/>
                  <a:pt x="8132" y="453"/>
                  <a:pt x="8132" y="453"/>
                </a:cubicBezTo>
                <a:cubicBezTo>
                  <a:pt x="8132" y="0"/>
                  <a:pt x="8132" y="0"/>
                  <a:pt x="8132" y="0"/>
                </a:cubicBezTo>
                <a:cubicBezTo>
                  <a:pt x="3513" y="0"/>
                  <a:pt x="3513" y="0"/>
                  <a:pt x="3513" y="0"/>
                </a:cubicBezTo>
                <a:cubicBezTo>
                  <a:pt x="724" y="2303"/>
                  <a:pt x="724" y="2303"/>
                  <a:pt x="724" y="2303"/>
                </a:cubicBezTo>
                <a:cubicBezTo>
                  <a:pt x="274" y="2674"/>
                  <a:pt x="0" y="3226"/>
                  <a:pt x="0" y="3835"/>
                </a:cubicBezTo>
                <a:cubicBezTo>
                  <a:pt x="0" y="6072"/>
                  <a:pt x="0" y="6072"/>
                  <a:pt x="0" y="6072"/>
                </a:cubicBezTo>
                <a:cubicBezTo>
                  <a:pt x="0" y="6663"/>
                  <a:pt x="274" y="7227"/>
                  <a:pt x="724" y="7597"/>
                </a:cubicBezTo>
                <a:cubicBezTo>
                  <a:pt x="6350" y="12246"/>
                  <a:pt x="6350" y="12246"/>
                  <a:pt x="6350" y="12246"/>
                </a:cubicBezTo>
                <a:cubicBezTo>
                  <a:pt x="8132" y="12246"/>
                  <a:pt x="8132" y="12246"/>
                  <a:pt x="8132" y="12246"/>
                </a:cubicBezTo>
                <a:cubicBezTo>
                  <a:pt x="8132" y="9449"/>
                  <a:pt x="8132" y="9449"/>
                  <a:pt x="8132" y="9449"/>
                </a:cubicBezTo>
                <a:cubicBezTo>
                  <a:pt x="8097" y="9363"/>
                  <a:pt x="8097" y="9363"/>
                  <a:pt x="8097" y="9363"/>
                </a:cubicBezTo>
                <a:cubicBezTo>
                  <a:pt x="3554" y="5608"/>
                  <a:pt x="3554" y="5608"/>
                  <a:pt x="3554" y="5608"/>
                </a:cubicBezTo>
                <a:cubicBezTo>
                  <a:pt x="3446" y="5520"/>
                  <a:pt x="3385" y="5388"/>
                  <a:pt x="3385" y="5249"/>
                </a:cubicBezTo>
                <a:cubicBezTo>
                  <a:pt x="3385" y="4654"/>
                  <a:pt x="3385" y="4654"/>
                  <a:pt x="3385" y="4654"/>
                </a:cubicBezTo>
                <a:cubicBezTo>
                  <a:pt x="3385" y="4511"/>
                  <a:pt x="3449" y="4375"/>
                  <a:pt x="3559" y="4285"/>
                </a:cubicBezTo>
                <a:close/>
              </a:path>
            </a:pathLst>
          </a:custGeom>
          <a:gradFill>
            <a:gsLst>
              <a:gs pos="0">
                <a:srgbClr val="186FD2"/>
              </a:gs>
              <a:gs pos="100000">
                <a:srgbClr val="186FD2">
                  <a:alpha val="0"/>
                </a:srgbClr>
              </a:gs>
            </a:gsLst>
            <a:lin ang="0" scaled="0"/>
          </a:gradFill>
          <a:ln>
            <a:noFill/>
          </a:ln>
        </p:spPr>
        <p:txBody>
          <a:bodyPr vert="horz" wrap="square" lIns="91440" tIns="45720" rIns="91440" bIns="45720" numCol="1" anchor="t" anchorCtr="0" compatLnSpc="1">
            <a:noAutofit/>
          </a:bodyPr>
          <a:lstStyle/>
          <a:p>
            <a:pPr lvl="0" algn="l">
              <a:buClrTx/>
              <a:buSzTx/>
              <a:buFontTx/>
            </a:pPr>
            <a:endParaRPr lang="zh-CN" altLang="en-US">
              <a:sym typeface="+mn-ea"/>
            </a:endParaRPr>
          </a:p>
        </p:txBody>
      </p:sp>
    </p:spTree>
  </p:cSld>
  <p:clrMapOvr>
    <a:masterClrMapping/>
  </p:clrMapOvr>
  <p:transition/>
</p:sld>
</file>

<file path=ppt/tags/tag1.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DIAGRAM_VIRTUALLY_FRAME" val="{&quot;height&quot;:391.6,&quot;left&quot;:48.05,&quot;top&quot;:95.7,&quot;width&quot;:864.05}"/>
</p:tagLst>
</file>

<file path=ppt/tags/tag4.xml><?xml version="1.0" encoding="utf-8"?>
<p:tagLst xmlns:p="http://schemas.openxmlformats.org/presentationml/2006/main">
  <p:tag name="KSO_WM_DIAGRAM_VIRTUALLY_FRAME" val="{&quot;height&quot;:476,&quot;left&quot;:490.65,&quot;top&quot;:66.5,&quot;width&quot;:424.8}"/>
</p:tagLst>
</file>

<file path=ppt/tags/tag5.xml><?xml version="1.0" encoding="utf-8"?>
<p:tagLst xmlns:p="http://schemas.openxmlformats.org/presentationml/2006/main">
  <p:tag name="KSO_WM_DIAGRAM_VIRTUALLY_FRAME" val="{&quot;height&quot;:476,&quot;left&quot;:490.65,&quot;top&quot;:66.5,&quot;width&quot;:424.8}"/>
</p:tagLst>
</file>

<file path=ppt/tags/tag6.xml><?xml version="1.0" encoding="utf-8"?>
<p:tagLst xmlns:p="http://schemas.openxmlformats.org/presentationml/2006/main">
  <p:tag name="KSO_WM_DIAGRAM_VIRTUALLY_FRAME" val="{&quot;height&quot;:476,&quot;left&quot;:490.65,&quot;top&quot;:66.5,&quot;width&quot;:424.8}"/>
</p:tagLst>
</file>

<file path=ppt/tags/tag7.xml><?xml version="1.0" encoding="utf-8"?>
<p:tagLst xmlns:p="http://schemas.openxmlformats.org/presentationml/2006/main">
  <p:tag name="KSO_WM_DIAGRAM_VIRTUALLY_FRAME" val="{&quot;height&quot;:476,&quot;left&quot;:490.65,&quot;top&quot;:66.5,&quot;width&quot;:424.8}"/>
</p:tagLst>
</file>

<file path=ppt/tags/tag8.xml><?xml version="1.0" encoding="utf-8"?>
<p:tagLst xmlns:p="http://schemas.openxmlformats.org/presentationml/2006/main">
  <p:tag name="KSO_WM_DIAGRAM_VIRTUALLY_FRAME" val="{&quot;height&quot;:476,&quot;left&quot;:490.65,&quot;top&quot;:66.5,&quot;width&quot;:424.8}"/>
</p:tagLst>
</file>

<file path=ppt/tags/tag9.xml><?xml version="1.0" encoding="utf-8"?>
<p:tagLst xmlns:p="http://schemas.openxmlformats.org/presentationml/2006/main">
  <p:tag name="KSO_WM_DIAGRAM_VIRTUALLY_FRAME" val="{&quot;height&quot;:476,&quot;left&quot;:490.65,&quot;top&quot;:66.5,&quot;width&quot;:424.8}"/>
</p:tagLst>
</file>

<file path=ppt/tags/tag10.xml><?xml version="1.0" encoding="utf-8"?>
<p:tagLst xmlns:p="http://schemas.openxmlformats.org/presentationml/2006/main">
  <p:tag name="KSO_WM_DIAGRAM_VIRTUALLY_FRAME" val="{&quot;height&quot;:476,&quot;left&quot;:490.65,&quot;top&quot;:66.5,&quot;width&quot;:424.8}"/>
</p:tagLst>
</file>

<file path=ppt/tags/tag11.xml><?xml version="1.0" encoding="utf-8"?>
<p:tagLst xmlns:p="http://schemas.openxmlformats.org/presentationml/2006/main">
  <p:tag name="KSO_WM_DIAGRAM_VIRTUALLY_FRAME" val="{&quot;height&quot;:476,&quot;left&quot;:490.65,&quot;top&quot;:66.5,&quot;width&quot;:424.8}"/>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DIAGRAM_VIRTUALLY_FRAME" val="{&quot;height&quot;:391.6,&quot;left&quot;:48.05,&quot;top&quot;:95.7,&quot;width&quot;:864.05}"/>
</p:tagLst>
</file>

<file path=ppt/tags/tag14.xml><?xml version="1.0" encoding="utf-8"?>
<p:tagLst xmlns:p="http://schemas.openxmlformats.org/presentationml/2006/main">
  <p:tag name="KSO_WM_DIAGRAM_VIRTUALLY_FRAME" val="{&quot;height&quot;:391.6,&quot;left&quot;:48.05,&quot;top&quot;:95.7,&quot;width&quot;:864.05}"/>
</p:tagLst>
</file>

<file path=ppt/tags/tag15.xml><?xml version="1.0" encoding="utf-8"?>
<p:tagLst xmlns:p="http://schemas.openxmlformats.org/presentationml/2006/main">
  <p:tag name="KSO_WM_DIAGRAM_VIRTUALLY_FRAME" val="{&quot;height&quot;:391.6,&quot;left&quot;:48.05,&quot;top&quot;:95.7,&quot;width&quot;:864.05}"/>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TABLE_ENDDRAG_ORIGIN_RECT" val="864*427"/>
  <p:tag name="TABLE_ENDDRAG_RECT" val="48*71*864*427"/>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DIAGRAM_VIRTUALLY_FRAME" val="{&quot;height&quot;:391.6,&quot;left&quot;:48.05,&quot;top&quot;:95.7,&quot;width&quot;:864.05}"/>
</p:tagLst>
</file>

<file path=ppt/tags/tag20.xml><?xml version="1.0" encoding="utf-8"?>
<p:tagLst xmlns:p="http://schemas.openxmlformats.org/presentationml/2006/main">
  <p:tag name="KSO_WM_DIAGRAM_VIRTUALLY_FRAME" val="{&quot;height&quot;:391.6,&quot;left&quot;:48.05,&quot;top&quot;:95.7,&quot;width&quot;:864.05}"/>
</p:tagLst>
</file>

<file path=ppt/tags/tag21.xml><?xml version="1.0" encoding="utf-8"?>
<p:tagLst xmlns:p="http://schemas.openxmlformats.org/presentationml/2006/main">
  <p:tag name="KSO_WM_DIAGRAM_VIRTUALLY_FRAME" val="{&quot;height&quot;:391.6,&quot;left&quot;:48.05,&quot;top&quot;:95.7,&quot;width&quot;:864.05}"/>
</p:tagLst>
</file>

<file path=ppt/tags/tag22.xml><?xml version="1.0" encoding="utf-8"?>
<p:tagLst xmlns:p="http://schemas.openxmlformats.org/presentationml/2006/main">
  <p:tag name="KSO_WM_DIAGRAM_VIRTUALLY_FRAME" val="{&quot;height&quot;:391.6,&quot;left&quot;:48.05,&quot;top&quot;:95.7,&quot;width&quot;:864.05}"/>
</p:tagLst>
</file>

<file path=ppt/tags/tag23.xml><?xml version="1.0" encoding="utf-8"?>
<p:tagLst xmlns:p="http://schemas.openxmlformats.org/presentationml/2006/main">
  <p:tag name="KSO_WM_DIAGRAM_VIRTUALLY_FRAME" val="{&quot;height&quot;:391.6,&quot;left&quot;:48.05,&quot;top&quot;:95.7,&quot;width&quot;:864.05}"/>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DIAGRAM_VIRTUALLY_FRAME" val="{&quot;height&quot;:391.6,&quot;left&quot;:48.05,&quot;top&quot;:95.7,&quot;width&quot;:864.05}"/>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DIAGRAM_VIRTUALLY_FRAME" val="{&quot;height&quot;:391.6,&quot;left&quot;:48.05,&quot;top&quot;:95.7,&quot;width&quot;:864.05}"/>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DIAGRAM_VIRTUALLY_FRAME" val="{&quot;height&quot;:391.6,&quot;left&quot;:48.05,&quot;top&quot;:95.7,&quot;width&quot;:864.05}"/>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DIAGRAM_VIRTUALLY_FRAME" val="{&quot;height&quot;:391.6,&quot;left&quot;:48.05,&quot;top&quot;:95.7,&quot;width&quot;:864.05}"/>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wm#"/>
  <p:tag name="KSO_WM_SLIDE_ID" val="custom20205081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5081"/>
  <p:tag name="KSO_WM_TEMPLATE_MASTER_TYPE" val="0"/>
  <p:tag name="KSO_WM_TEMPLATE_SUBCATEGORY" val="19"/>
  <p:tag name="KSO_WM_TEMPLATE_THUMBS_INDEX" val="1、4、7、12、13、14、15、16、17、18、20、24、25、28、33、36、40、43、44"/>
  <p:tag name="KSO_WM_UNIT_SHOW_EDIT_AREA_INDICATION" val="1"/>
</p:tagLst>
</file>

<file path=ppt/tags/tag42.xml><?xml version="1.0" encoding="utf-8"?>
<p:tagLst xmlns:p="http://schemas.openxmlformats.org/presentationml/2006/main">
  <p:tag name="KSO_WM_DIAGRAM_VIRTUALLY_FRAME" val="{&quot;height&quot;:391.6,&quot;left&quot;:48.05,&quot;top&quot;:95.7,&quot;width&quot;:864.05}"/>
</p:tagLst>
</file>

<file path=ppt/tags/tag43.xml><?xml version="1.0" encoding="utf-8"?>
<p:tagLst xmlns:p="http://schemas.openxmlformats.org/presentationml/2006/main">
  <p:tag name="KSO_WM_DIAGRAM_VIRTUALLY_FRAME" val="{&quot;height&quot;:391.6,&quot;left&quot;:48.05,&quot;top&quot;:95.7,&quot;width&quot;:864.05}"/>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DIAGRAM_VIRTUALLY_FRAME" val="{&quot;height&quot;:391.6,&quot;left&quot;:48.05,&quot;top&quot;:95.7,&quot;width&quot;:864.05}"/>
</p:tagLst>
</file>

<file path=ppt/tags/tag47.xml><?xml version="1.0" encoding="utf-8"?>
<p:tagLst xmlns:p="http://schemas.openxmlformats.org/presentationml/2006/main">
  <p:tag name="KSO_WM_DIAGRAM_VIRTUALLY_FRAME" val="{&quot;height&quot;:391.6,&quot;left&quot;:48.05,&quot;top&quot;:95.7,&quot;width&quot;:864.05}"/>
</p:tagLst>
</file>

<file path=ppt/tags/tag48.xml><?xml version="1.0" encoding="utf-8"?>
<p:tagLst xmlns:p="http://schemas.openxmlformats.org/presentationml/2006/main">
  <p:tag name="KSO_WM_DIAGRAM_VIRTUALLY_FRAME" val="{&quot;height&quot;:391.6,&quot;left&quot;:48.05,&quot;top&quot;:95.7,&quot;width&quot;:864.05}"/>
</p:tagLst>
</file>

<file path=ppt/tags/tag49.xml><?xml version="1.0" encoding="utf-8"?>
<p:tagLst xmlns:p="http://schemas.openxmlformats.org/presentationml/2006/main">
  <p:tag name="KSO_WM_DIAGRAM_VIRTUALLY_FRAME" val="{&quot;height&quot;:391.6,&quot;left&quot;:48.05,&quot;top&quot;:95.7,&quot;width&quot;:864.05}"/>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TABLE_ENDDRAG_ORIGIN_RECT" val="863*418"/>
  <p:tag name="TABLE_ENDDRAG_RECT" val="48*74*863*418"/>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TABLE_ENDDRAG_ORIGIN_RECT" val="863*154"/>
  <p:tag name="TABLE_ENDDRAG_RECT" val="48*283*863*154"/>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10.xml><?xml version="1.0" encoding="utf-8"?>
<p:tagLst xmlns:p="http://schemas.openxmlformats.org/presentationml/2006/main">
  <p:tag name="AS_NET" val="4.0.30319.42000"/>
  <p:tag name="AS_OS" val="Microsoft Windows NT 6.2.9200.0"/>
  <p:tag name="AS_RELEASE_DATE" val="2017.06.14"/>
  <p:tag name="AS_TITLE" val="Aspose.Slides for .NET 4.0 Client Profile"/>
  <p:tag name="AS_VERSION" val="17.6"/>
  <p:tag name="COMMONDATA" val="eyJoZGlkIjoiYzdmZTViYTA3NTQ4MjBiMjg4YzViNDkyYjg5MzFiNDgifQ=="/>
  <p:tag name="KSO_WPP_MARK_KEY" val="f85d1019-f60d-451b-8dea-cce14e7700f0"/>
  <p:tag name="commondata" val="eyJoZGlkIjoiMTlhODlkOWViMjE5ZDQ5YmQ2YTU1ZGRlMTYzN2I2ODIifQ=="/>
</p:tagLst>
</file>

<file path=ppt/theme/theme1.xml><?xml version="1.0" encoding="utf-8"?>
<a:theme xmlns:a="http://schemas.openxmlformats.org/drawingml/2006/main" name="2_Office 主题​​">
  <a:themeElements>
    <a:clrScheme name="自定义 12">
      <a:dk1>
        <a:sysClr val="windowText" lastClr="000000"/>
      </a:dk1>
      <a:lt1>
        <a:sysClr val="window" lastClr="FFFFFF"/>
      </a:lt1>
      <a:dk2>
        <a:srgbClr val="000000"/>
      </a:dk2>
      <a:lt2>
        <a:srgbClr val="3F3F3F"/>
      </a:lt2>
      <a:accent1>
        <a:srgbClr val="000000"/>
      </a:accent1>
      <a:accent2>
        <a:srgbClr val="FFFFFF"/>
      </a:accent2>
      <a:accent3>
        <a:srgbClr val="51BAE9"/>
      </a:accent3>
      <a:accent4>
        <a:srgbClr val="7F7F7F"/>
      </a:accent4>
      <a:accent5>
        <a:srgbClr val="3F3F3F"/>
      </a:accent5>
      <a:accent6>
        <a:srgbClr val="BDD7EE"/>
      </a:accent6>
      <a:hlink>
        <a:srgbClr val="51BAE9"/>
      </a:hlink>
      <a:folHlink>
        <a:srgbClr val="D8D8D8"/>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Arial"/>
        <a:cs typeface="Arial"/>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Arial"/>
        <a:cs typeface="Arial"/>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109.xml"/></Relationships>
</file>

<file path=customXml/item1.xml>���ech�e�^�ech0�V�Ph��~{8h�r`qQ�N�[a�qQ�N�[a���~�Oo`�Q�[{|�Wh��
</file>

<file path=customXml/item2.xml>��
</file>

<file path=customXml/item3.xml>��
</file>

<file path=customXml/itemProps107.xml><?xml version="1.0" encoding="utf-8"?>
<ds:datastoreItem xmlns:ds="http://schemas.openxmlformats.org/officeDocument/2006/customXml" ds:itemID="{1F5F1171-10AE-4997-BD6D-3C55F66D7AD3}">
  <ds:schemaRefs/>
</ds:datastoreItem>
</file>

<file path=customXml/itemProps108.xml><?xml version="1.0" encoding="utf-8"?>
<ds:datastoreItem xmlns:ds="http://schemas.openxmlformats.org/officeDocument/2006/customXml" ds:itemID="{BF7E4E1A-B43E-47C9-8376-ED52C97AE421}">
  <ds:schemaRefs/>
</ds:datastoreItem>
</file>

<file path=customXml/itemProps109.xml><?xml version="1.0" encoding="utf-8"?>
<ds:datastoreItem xmlns:ds="http://schemas.openxmlformats.org/officeDocument/2006/customXml" ds:itemID="{5C5DA7C1-8C23-48B6-ACA3-F16675A46478}">
  <ds:schemaRefs/>
</ds:datastoreItem>
</file>

<file path=docProps/app.xml><?xml version="1.0" encoding="utf-8"?>
<Properties xmlns="http://schemas.openxmlformats.org/officeDocument/2006/extended-properties" xmlns:vt="http://schemas.openxmlformats.org/officeDocument/2006/docPropsVTypes">
  <TotalTime>0</TotalTime>
  <Words>6514</Words>
  <Application>WPS 演示</Application>
  <PresentationFormat>宽屏</PresentationFormat>
  <Paragraphs>298</Paragraphs>
  <Slides>10</Slides>
  <Notes>26</Notes>
  <HiddenSlides>0</HiddenSlides>
  <MMClips>0</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10</vt:i4>
      </vt:variant>
    </vt:vector>
  </HeadingPairs>
  <TitlesOfParts>
    <vt:vector size="34" baseType="lpstr">
      <vt:lpstr>Arial</vt:lpstr>
      <vt:lpstr>宋体</vt:lpstr>
      <vt:lpstr>Wingdings</vt:lpstr>
      <vt:lpstr>Clear Sans Bold</vt:lpstr>
      <vt:lpstr>Wingdings</vt:lpstr>
      <vt:lpstr>Nexa Light</vt:lpstr>
      <vt:lpstr>微软雅黑</vt:lpstr>
      <vt:lpstr>Nexa Bold</vt:lpstr>
      <vt:lpstr>Nexa</vt:lpstr>
      <vt:lpstr>Nexa</vt:lpstr>
      <vt:lpstr>Nexa-Black</vt:lpstr>
      <vt:lpstr>FFont-Family</vt:lpstr>
      <vt:lpstr>Nexa Black</vt:lpstr>
      <vt:lpstr>Times New Roman</vt:lpstr>
      <vt:lpstr>Calibri</vt:lpstr>
      <vt:lpstr>Wingdings</vt:lpstr>
      <vt:lpstr>Nexa Regular</vt:lpstr>
      <vt:lpstr>等线</vt:lpstr>
      <vt:lpstr>MV Boli</vt:lpstr>
      <vt:lpstr>Arial Unicode MS</vt:lpstr>
      <vt:lpstr>苹方-简</vt:lpstr>
      <vt:lpstr>等线 Light</vt:lpstr>
      <vt:lpstr>2_Office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Hope</cp:lastModifiedBy>
  <cp:revision>623</cp:revision>
  <dcterms:created xsi:type="dcterms:W3CDTF">2026-01-29T03:50:00Z</dcterms:created>
  <dcterms:modified xsi:type="dcterms:W3CDTF">2026-08-06T08:29:14Z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3351BF71FFFD4AC4861267ED42469264_13</vt:lpwstr>
  </property>
  <property fmtid="{D5CDD505-2E9C-101B-9397-08002B2CF9AE}" pid="3" name="KSOProductBuildVer">
    <vt:lpwstr>2052-12.1.0.16417</vt:lpwstr>
  </property>
  <property fmtid="{D5CDD505-2E9C-101B-9397-08002B2CF9AE}" pid="4" name="ContentTypeId">
    <vt:lpwstr>0x010100B52B55F161050B48A33544DFB0ABE4E8</vt:lpwstr>
  </property>
</Properties>
</file>